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4"/>
  </p:sldMasterIdLst>
  <p:sldIdLst>
    <p:sldId id="300" r:id="rId5"/>
    <p:sldId id="256" r:id="rId6"/>
    <p:sldId id="257" r:id="rId7"/>
    <p:sldId id="258" r:id="rId8"/>
    <p:sldId id="294" r:id="rId9"/>
    <p:sldId id="259" r:id="rId10"/>
    <p:sldId id="281" r:id="rId11"/>
    <p:sldId id="278" r:id="rId12"/>
    <p:sldId id="279" r:id="rId13"/>
    <p:sldId id="280" r:id="rId14"/>
    <p:sldId id="283" r:id="rId15"/>
    <p:sldId id="285" r:id="rId16"/>
    <p:sldId id="260" r:id="rId17"/>
    <p:sldId id="286" r:id="rId18"/>
    <p:sldId id="262" r:id="rId19"/>
    <p:sldId id="292" r:id="rId20"/>
    <p:sldId id="295" r:id="rId21"/>
    <p:sldId id="297" r:id="rId22"/>
    <p:sldId id="298" r:id="rId23"/>
    <p:sldId id="299" r:id="rId24"/>
    <p:sldId id="263" r:id="rId25"/>
    <p:sldId id="269"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B22D5-B06F-47C5-A14B-D92A8FA29AAD}" v="10" dt="2024-09-22T06:54:12.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SES 23-24 School-Wide TCAP Achievement Data</a:t>
            </a:r>
          </a:p>
        </c:rich>
      </c:tx>
      <c:layout>
        <c:manualLayout>
          <c:xMode val="edge"/>
          <c:yMode val="edge"/>
          <c:x val="0.15974271734551701"/>
          <c:y val="1.4705882352941176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1179968244710149E-2"/>
          <c:y val="0.12777860422170356"/>
          <c:w val="0.9161862868993228"/>
          <c:h val="0.74148339275180175"/>
        </c:manualLayout>
      </c:layout>
      <c:barChart>
        <c:barDir val="col"/>
        <c:grouping val="clustered"/>
        <c:varyColors val="0"/>
        <c:ser>
          <c:idx val="0"/>
          <c:order val="0"/>
          <c:tx>
            <c:strRef>
              <c:f>Sheet1!$B$1</c:f>
              <c:strCache>
                <c:ptCount val="1"/>
                <c:pt idx="0">
                  <c:v>ELA 23</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Below</c:v>
                </c:pt>
                <c:pt idx="1">
                  <c:v>Approaching</c:v>
                </c:pt>
                <c:pt idx="2">
                  <c:v>Met</c:v>
                </c:pt>
                <c:pt idx="3">
                  <c:v>Exceeded</c:v>
                </c:pt>
              </c:strCache>
            </c:strRef>
          </c:cat>
          <c:val>
            <c:numRef>
              <c:f>Sheet1!$B$2:$B$5</c:f>
              <c:numCache>
                <c:formatCode>General</c:formatCode>
                <c:ptCount val="4"/>
                <c:pt idx="0">
                  <c:v>29.4</c:v>
                </c:pt>
                <c:pt idx="1">
                  <c:v>47.1</c:v>
                </c:pt>
                <c:pt idx="2">
                  <c:v>16</c:v>
                </c:pt>
                <c:pt idx="3">
                  <c:v>7.6</c:v>
                </c:pt>
              </c:numCache>
            </c:numRef>
          </c:val>
          <c:extLst>
            <c:ext xmlns:c16="http://schemas.microsoft.com/office/drawing/2014/chart" uri="{C3380CC4-5D6E-409C-BE32-E72D297353CC}">
              <c16:uniqueId val="{00000000-0877-4C27-91ED-861AA7F34106}"/>
            </c:ext>
          </c:extLst>
        </c:ser>
        <c:ser>
          <c:idx val="1"/>
          <c:order val="1"/>
          <c:tx>
            <c:strRef>
              <c:f>Sheet1!$C$1</c:f>
              <c:strCache>
                <c:ptCount val="1"/>
                <c:pt idx="0">
                  <c:v>ELA 24</c:v>
                </c:pt>
              </c:strCache>
            </c:strRef>
          </c:tx>
          <c:spPr>
            <a:blipFill>
              <a:blip xmlns:r="http://schemas.openxmlformats.org/officeDocument/2006/relationships" r:embed="rId3">
                <a:duotone>
                  <a:schemeClr val="accent2">
                    <a:shade val="74000"/>
                    <a:satMod val="130000"/>
                    <a:lumMod val="90000"/>
                  </a:schemeClr>
                  <a:schemeClr val="accent2">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Below</c:v>
                </c:pt>
                <c:pt idx="1">
                  <c:v>Approaching</c:v>
                </c:pt>
                <c:pt idx="2">
                  <c:v>Met</c:v>
                </c:pt>
                <c:pt idx="3">
                  <c:v>Exceeded</c:v>
                </c:pt>
              </c:strCache>
            </c:strRef>
          </c:cat>
          <c:val>
            <c:numRef>
              <c:f>Sheet1!$C$2:$C$5</c:f>
              <c:numCache>
                <c:formatCode>General</c:formatCode>
                <c:ptCount val="4"/>
                <c:pt idx="0">
                  <c:v>39.200000000000003</c:v>
                </c:pt>
                <c:pt idx="1">
                  <c:v>29.9</c:v>
                </c:pt>
                <c:pt idx="2">
                  <c:v>23.7</c:v>
                </c:pt>
                <c:pt idx="3">
                  <c:v>7.2</c:v>
                </c:pt>
              </c:numCache>
            </c:numRef>
          </c:val>
          <c:extLst>
            <c:ext xmlns:c16="http://schemas.microsoft.com/office/drawing/2014/chart" uri="{C3380CC4-5D6E-409C-BE32-E72D297353CC}">
              <c16:uniqueId val="{00000001-0877-4C27-91ED-861AA7F34106}"/>
            </c:ext>
          </c:extLst>
        </c:ser>
        <c:ser>
          <c:idx val="2"/>
          <c:order val="2"/>
          <c:tx>
            <c:strRef>
              <c:f>Sheet1!$D$1</c:f>
              <c:strCache>
                <c:ptCount val="1"/>
                <c:pt idx="0">
                  <c:v>Math 23</c:v>
                </c:pt>
              </c:strCache>
            </c:strRef>
          </c:tx>
          <c:spPr>
            <a:blipFill>
              <a:blip xmlns:r="http://schemas.openxmlformats.org/officeDocument/2006/relationships" r:embed="rId3">
                <a:duotone>
                  <a:schemeClr val="accent3">
                    <a:shade val="74000"/>
                    <a:satMod val="130000"/>
                    <a:lumMod val="90000"/>
                  </a:schemeClr>
                  <a:schemeClr val="accent3">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Below</c:v>
                </c:pt>
                <c:pt idx="1">
                  <c:v>Approaching</c:v>
                </c:pt>
                <c:pt idx="2">
                  <c:v>Met</c:v>
                </c:pt>
                <c:pt idx="3">
                  <c:v>Exceeded</c:v>
                </c:pt>
              </c:strCache>
            </c:strRef>
          </c:cat>
          <c:val>
            <c:numRef>
              <c:f>Sheet1!$D$2:$D$5</c:f>
              <c:numCache>
                <c:formatCode>General</c:formatCode>
                <c:ptCount val="4"/>
                <c:pt idx="0">
                  <c:v>48.2</c:v>
                </c:pt>
                <c:pt idx="1">
                  <c:v>16.100000000000001</c:v>
                </c:pt>
                <c:pt idx="2">
                  <c:v>35.6</c:v>
                </c:pt>
                <c:pt idx="3">
                  <c:v>5.0999999999999996</c:v>
                </c:pt>
              </c:numCache>
            </c:numRef>
          </c:val>
          <c:extLst>
            <c:ext xmlns:c16="http://schemas.microsoft.com/office/drawing/2014/chart" uri="{C3380CC4-5D6E-409C-BE32-E72D297353CC}">
              <c16:uniqueId val="{00000002-0877-4C27-91ED-861AA7F34106}"/>
            </c:ext>
          </c:extLst>
        </c:ser>
        <c:ser>
          <c:idx val="3"/>
          <c:order val="3"/>
          <c:tx>
            <c:strRef>
              <c:f>Sheet1!$E$1</c:f>
              <c:strCache>
                <c:ptCount val="1"/>
                <c:pt idx="0">
                  <c:v>Math 24</c:v>
                </c:pt>
              </c:strCache>
            </c:strRef>
          </c:tx>
          <c:spPr>
            <a:blipFill>
              <a:blip xmlns:r="http://schemas.openxmlformats.org/officeDocument/2006/relationships" r:embed="rId3">
                <a:duotone>
                  <a:schemeClr val="accent4">
                    <a:shade val="74000"/>
                    <a:satMod val="130000"/>
                    <a:lumMod val="90000"/>
                  </a:schemeClr>
                  <a:schemeClr val="accent4">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Below</c:v>
                </c:pt>
                <c:pt idx="1">
                  <c:v>Approaching</c:v>
                </c:pt>
                <c:pt idx="2">
                  <c:v>Met</c:v>
                </c:pt>
                <c:pt idx="3">
                  <c:v>Exceeded</c:v>
                </c:pt>
              </c:strCache>
            </c:strRef>
          </c:cat>
          <c:val>
            <c:numRef>
              <c:f>Sheet1!$E$2:$E$5</c:f>
              <c:numCache>
                <c:formatCode>General</c:formatCode>
                <c:ptCount val="4"/>
                <c:pt idx="0">
                  <c:v>53.6</c:v>
                </c:pt>
                <c:pt idx="1">
                  <c:v>24.7</c:v>
                </c:pt>
                <c:pt idx="2">
                  <c:v>20.6</c:v>
                </c:pt>
                <c:pt idx="3">
                  <c:v>1</c:v>
                </c:pt>
              </c:numCache>
            </c:numRef>
          </c:val>
          <c:extLst>
            <c:ext xmlns:c16="http://schemas.microsoft.com/office/drawing/2014/chart" uri="{C3380CC4-5D6E-409C-BE32-E72D297353CC}">
              <c16:uniqueId val="{00000003-0877-4C27-91ED-861AA7F34106}"/>
            </c:ext>
          </c:extLst>
        </c:ser>
        <c:ser>
          <c:idx val="4"/>
          <c:order val="4"/>
          <c:tx>
            <c:strRef>
              <c:f>Sheet1!$F$1</c:f>
              <c:strCache>
                <c:ptCount val="1"/>
                <c:pt idx="0">
                  <c:v>Science 23</c:v>
                </c:pt>
              </c:strCache>
            </c:strRef>
          </c:tx>
          <c:spPr>
            <a:blipFill>
              <a:blip xmlns:r="http://schemas.openxmlformats.org/officeDocument/2006/relationships" r:embed="rId3">
                <a:duotone>
                  <a:schemeClr val="accent5">
                    <a:shade val="74000"/>
                    <a:satMod val="130000"/>
                    <a:lumMod val="90000"/>
                  </a:schemeClr>
                  <a:schemeClr val="accent5">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Below</c:v>
                </c:pt>
                <c:pt idx="1">
                  <c:v>Approaching</c:v>
                </c:pt>
                <c:pt idx="2">
                  <c:v>Met</c:v>
                </c:pt>
                <c:pt idx="3">
                  <c:v>Exceeded</c:v>
                </c:pt>
              </c:strCache>
            </c:strRef>
          </c:cat>
          <c:val>
            <c:numRef>
              <c:f>Sheet1!$F$2:$F$5</c:f>
              <c:numCache>
                <c:formatCode>General</c:formatCode>
                <c:ptCount val="4"/>
                <c:pt idx="0">
                  <c:v>31.1</c:v>
                </c:pt>
                <c:pt idx="1">
                  <c:v>48.7</c:v>
                </c:pt>
                <c:pt idx="2">
                  <c:v>35.6</c:v>
                </c:pt>
                <c:pt idx="3">
                  <c:v>0</c:v>
                </c:pt>
              </c:numCache>
            </c:numRef>
          </c:val>
          <c:extLst>
            <c:ext xmlns:c16="http://schemas.microsoft.com/office/drawing/2014/chart" uri="{C3380CC4-5D6E-409C-BE32-E72D297353CC}">
              <c16:uniqueId val="{00000004-0877-4C27-91ED-861AA7F34106}"/>
            </c:ext>
          </c:extLst>
        </c:ser>
        <c:ser>
          <c:idx val="5"/>
          <c:order val="5"/>
          <c:tx>
            <c:strRef>
              <c:f>Sheet1!$G$1</c:f>
              <c:strCache>
                <c:ptCount val="1"/>
                <c:pt idx="0">
                  <c:v>Science 24</c:v>
                </c:pt>
              </c:strCache>
            </c:strRef>
          </c:tx>
          <c:spPr>
            <a:blipFill>
              <a:blip xmlns:r="http://schemas.openxmlformats.org/officeDocument/2006/relationships" r:embed="rId3">
                <a:duotone>
                  <a:schemeClr val="accent6">
                    <a:shade val="74000"/>
                    <a:satMod val="130000"/>
                    <a:lumMod val="90000"/>
                  </a:schemeClr>
                  <a:schemeClr val="accent6">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Below</c:v>
                </c:pt>
                <c:pt idx="1">
                  <c:v>Approaching</c:v>
                </c:pt>
                <c:pt idx="2">
                  <c:v>Met</c:v>
                </c:pt>
                <c:pt idx="3">
                  <c:v>Exceeded</c:v>
                </c:pt>
              </c:strCache>
            </c:strRef>
          </c:cat>
          <c:val>
            <c:numRef>
              <c:f>Sheet1!$G$2:$G$5</c:f>
              <c:numCache>
                <c:formatCode>General</c:formatCode>
                <c:ptCount val="4"/>
                <c:pt idx="0">
                  <c:v>32</c:v>
                </c:pt>
                <c:pt idx="1">
                  <c:v>44.3</c:v>
                </c:pt>
                <c:pt idx="2">
                  <c:v>16.5</c:v>
                </c:pt>
                <c:pt idx="3">
                  <c:v>7.2</c:v>
                </c:pt>
              </c:numCache>
            </c:numRef>
          </c:val>
          <c:extLst>
            <c:ext xmlns:c16="http://schemas.microsoft.com/office/drawing/2014/chart" uri="{C3380CC4-5D6E-409C-BE32-E72D297353CC}">
              <c16:uniqueId val="{00000005-0877-4C27-91ED-861AA7F34106}"/>
            </c:ext>
          </c:extLst>
        </c:ser>
        <c:dLbls>
          <c:showLegendKey val="0"/>
          <c:showVal val="0"/>
          <c:showCatName val="0"/>
          <c:showSerName val="0"/>
          <c:showPercent val="0"/>
          <c:showBubbleSize val="0"/>
        </c:dLbls>
        <c:gapWidth val="100"/>
        <c:overlap val="-24"/>
        <c:axId val="613340416"/>
        <c:axId val="613339168"/>
      </c:barChart>
      <c:catAx>
        <c:axId val="6133404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13339168"/>
        <c:crosses val="autoZero"/>
        <c:auto val="1"/>
        <c:lblAlgn val="ctr"/>
        <c:lblOffset val="100"/>
        <c:noMultiLvlLbl val="0"/>
      </c:catAx>
      <c:valAx>
        <c:axId val="6133391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1334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2023-2024 ELA School Wide achievement  DATA</a:t>
            </a:r>
          </a:p>
        </c:rich>
      </c:tx>
      <c:layout>
        <c:manualLayout>
          <c:xMode val="edge"/>
          <c:yMode val="edge"/>
          <c:x val="0.14866400098425198"/>
          <c:y val="1.406249913493484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ELA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85-4AE1-B7D3-28B6F6867A5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0285-4AE1-B7D3-28B6F6867A5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285-4AE1-B7D3-28B6F6867A5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285-4AE1-B7D3-28B6F6867A5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0285-4AE1-B7D3-28B6F6867A5D}"/>
              </c:ext>
            </c:extLst>
          </c:dPt>
          <c:dLbls>
            <c:dLbl>
              <c:idx val="0"/>
              <c:layout>
                <c:manualLayout>
                  <c:x val="-5.0222317913385828E-2"/>
                  <c:y val="6.609725233161586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85-4AE1-B7D3-28B6F6867A5D}"/>
                </c:ext>
              </c:extLst>
            </c:dLbl>
            <c:dLbl>
              <c:idx val="1"/>
              <c:layout>
                <c:manualLayout>
                  <c:x val="-1.2645915354330709E-2"/>
                  <c:y val="-0.12942758800273221"/>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285-4AE1-B7D3-28B6F6867A5D}"/>
                </c:ext>
              </c:extLst>
            </c:dLbl>
            <c:dLbl>
              <c:idx val="2"/>
              <c:layout>
                <c:manualLayout>
                  <c:x val="5.1974163385826763E-2"/>
                  <c:y val="-8.31032798287844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285-4AE1-B7D3-28B6F6867A5D}"/>
                </c:ext>
              </c:extLst>
            </c:dLbl>
            <c:dLbl>
              <c:idx val="3"/>
              <c:layout>
                <c:manualLayout>
                  <c:x val="6.0605314960629768E-4"/>
                  <c:y val="-2.195115514572126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285-4AE1-B7D3-28B6F6867A5D}"/>
                </c:ext>
              </c:extLst>
            </c:dLbl>
            <c:dLbl>
              <c:idx val="4"/>
              <c:layout>
                <c:manualLayout>
                  <c:x val="8.1951648622047235E-2"/>
                  <c:y val="8.769887501852392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285-4AE1-B7D3-28B6F6867A5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Below Rate</c:v>
                </c:pt>
                <c:pt idx="1">
                  <c:v>Approaching Rate</c:v>
                </c:pt>
                <c:pt idx="2">
                  <c:v>Met Rate</c:v>
                </c:pt>
                <c:pt idx="3">
                  <c:v>Exceeded Rate</c:v>
                </c:pt>
                <c:pt idx="4">
                  <c:v>Met Plus Exceeded Rate</c:v>
                </c:pt>
              </c:strCache>
            </c:strRef>
          </c:cat>
          <c:val>
            <c:numRef>
              <c:f>Sheet1!$B$2:$B$6</c:f>
              <c:numCache>
                <c:formatCode>0.00%</c:formatCode>
                <c:ptCount val="5"/>
                <c:pt idx="0">
                  <c:v>0.39200000000000002</c:v>
                </c:pt>
                <c:pt idx="1">
                  <c:v>0.29899999999999999</c:v>
                </c:pt>
                <c:pt idx="2">
                  <c:v>0.23699999999999999</c:v>
                </c:pt>
                <c:pt idx="3">
                  <c:v>7.1999999999999995E-2</c:v>
                </c:pt>
                <c:pt idx="4">
                  <c:v>0.309</c:v>
                </c:pt>
              </c:numCache>
            </c:numRef>
          </c:val>
          <c:extLst>
            <c:ext xmlns:c16="http://schemas.microsoft.com/office/drawing/2014/chart" uri="{C3380CC4-5D6E-409C-BE32-E72D297353CC}">
              <c16:uniqueId val="{00000000-0285-4AE1-B7D3-28B6F6867A5D}"/>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2023-2024 MATH School Wide achievement  DATA</a:t>
            </a:r>
          </a:p>
        </c:rich>
      </c:tx>
      <c:layout>
        <c:manualLayout>
          <c:xMode val="edge"/>
          <c:yMode val="edge"/>
          <c:x val="0.14866400098425198"/>
          <c:y val="1.406249913493484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MATH</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85-4AE1-B7D3-28B6F6867A5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0285-4AE1-B7D3-28B6F6867A5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285-4AE1-B7D3-28B6F6867A5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AE-4CC2-84B9-267B05A5BB8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0285-4AE1-B7D3-28B6F6867A5D}"/>
              </c:ext>
            </c:extLst>
          </c:dPt>
          <c:dLbls>
            <c:dLbl>
              <c:idx val="0"/>
              <c:layout>
                <c:manualLayout>
                  <c:x val="-7.6565428129071925E-2"/>
                  <c:y val="-4.08812720914572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85-4AE1-B7D3-28B6F6867A5D}"/>
                </c:ext>
              </c:extLst>
            </c:dLbl>
            <c:dLbl>
              <c:idx val="1"/>
              <c:layout>
                <c:manualLayout>
                  <c:x val="2.0977985959621075E-2"/>
                  <c:y val="-4.21171849091296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285-4AE1-B7D3-28B6F6867A5D}"/>
                </c:ext>
              </c:extLst>
            </c:dLbl>
            <c:dLbl>
              <c:idx val="2"/>
              <c:layout>
                <c:manualLayout>
                  <c:x val="2.7496618925962255E-2"/>
                  <c:y val="4.841818107663748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285-4AE1-B7D3-28B6F6867A5D}"/>
                </c:ext>
              </c:extLst>
            </c:dLbl>
            <c:dLbl>
              <c:idx val="3"/>
              <c:layout>
                <c:manualLayout>
                  <c:x val="1.297982283464567E-3"/>
                  <c:y val="7.8572829812202892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6AE-4CC2-84B9-267B05A5BB88}"/>
                </c:ext>
              </c:extLst>
            </c:dLbl>
            <c:dLbl>
              <c:idx val="4"/>
              <c:layout>
                <c:manualLayout>
                  <c:x val="0.11060218346924733"/>
                  <c:y val="5.553764422135552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285-4AE1-B7D3-28B6F6867A5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Below Rate</c:v>
                </c:pt>
                <c:pt idx="1">
                  <c:v>Approaching Rate</c:v>
                </c:pt>
                <c:pt idx="2">
                  <c:v>Met Rate</c:v>
                </c:pt>
                <c:pt idx="3">
                  <c:v>Exceeded Rate</c:v>
                </c:pt>
                <c:pt idx="4">
                  <c:v>Met Plus Exceeded Rate</c:v>
                </c:pt>
              </c:strCache>
            </c:strRef>
          </c:cat>
          <c:val>
            <c:numRef>
              <c:f>Sheet1!$B$2:$B$6</c:f>
              <c:numCache>
                <c:formatCode>0.00%</c:formatCode>
                <c:ptCount val="5"/>
                <c:pt idx="0">
                  <c:v>0.53600000000000003</c:v>
                </c:pt>
                <c:pt idx="1">
                  <c:v>0.247</c:v>
                </c:pt>
                <c:pt idx="2">
                  <c:v>0.20599999999999999</c:v>
                </c:pt>
                <c:pt idx="3">
                  <c:v>0.01</c:v>
                </c:pt>
                <c:pt idx="4">
                  <c:v>0.216</c:v>
                </c:pt>
              </c:numCache>
            </c:numRef>
          </c:val>
          <c:extLst>
            <c:ext xmlns:c16="http://schemas.microsoft.com/office/drawing/2014/chart" uri="{C3380CC4-5D6E-409C-BE32-E72D297353CC}">
              <c16:uniqueId val="{00000000-0285-4AE1-B7D3-28B6F6867A5D}"/>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2023-2024 Science School Wide achievement  DATA</a:t>
            </a:r>
          </a:p>
        </c:rich>
      </c:tx>
      <c:layout>
        <c:manualLayout>
          <c:xMode val="edge"/>
          <c:yMode val="edge"/>
          <c:x val="0.14866400098425198"/>
          <c:y val="1.406249913493484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Science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85-4AE1-B7D3-28B6F6867A5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0285-4AE1-B7D3-28B6F6867A5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285-4AE1-B7D3-28B6F6867A5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AE-4CC2-84B9-267B05A5BB8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0285-4AE1-B7D3-28B6F6867A5D}"/>
              </c:ext>
            </c:extLst>
          </c:dPt>
          <c:dLbls>
            <c:dLbl>
              <c:idx val="0"/>
              <c:layout>
                <c:manualLayout>
                  <c:x val="-7.6565428129071925E-2"/>
                  <c:y val="-4.08812720914572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85-4AE1-B7D3-28B6F6867A5D}"/>
                </c:ext>
              </c:extLst>
            </c:dLbl>
            <c:dLbl>
              <c:idx val="1"/>
              <c:layout>
                <c:manualLayout>
                  <c:x val="2.0977985959621075E-2"/>
                  <c:y val="-4.21171849091296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285-4AE1-B7D3-28B6F6867A5D}"/>
                </c:ext>
              </c:extLst>
            </c:dLbl>
            <c:dLbl>
              <c:idx val="2"/>
              <c:layout>
                <c:manualLayout>
                  <c:x val="2.7496618925962255E-2"/>
                  <c:y val="4.841818107663748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285-4AE1-B7D3-28B6F6867A5D}"/>
                </c:ext>
              </c:extLst>
            </c:dLbl>
            <c:dLbl>
              <c:idx val="3"/>
              <c:layout>
                <c:manualLayout>
                  <c:x val="1.297982283464567E-3"/>
                  <c:y val="7.8572829812202892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6AE-4CC2-84B9-267B05A5BB88}"/>
                </c:ext>
              </c:extLst>
            </c:dLbl>
            <c:dLbl>
              <c:idx val="4"/>
              <c:layout>
                <c:manualLayout>
                  <c:x val="0.11060218346924733"/>
                  <c:y val="5.553764422135552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285-4AE1-B7D3-28B6F6867A5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Below Rate</c:v>
                </c:pt>
                <c:pt idx="1">
                  <c:v>Approaching Rate</c:v>
                </c:pt>
                <c:pt idx="2">
                  <c:v>Met Rate</c:v>
                </c:pt>
                <c:pt idx="3">
                  <c:v>Exceeded Rate</c:v>
                </c:pt>
                <c:pt idx="4">
                  <c:v>Met Plus Exceeded Rate</c:v>
                </c:pt>
              </c:strCache>
            </c:strRef>
          </c:cat>
          <c:val>
            <c:numRef>
              <c:f>Sheet1!$B$2:$B$6</c:f>
              <c:numCache>
                <c:formatCode>0.00%</c:formatCode>
                <c:ptCount val="5"/>
                <c:pt idx="0">
                  <c:v>0.32</c:v>
                </c:pt>
                <c:pt idx="1">
                  <c:v>0.443</c:v>
                </c:pt>
                <c:pt idx="2">
                  <c:v>0.16500000000000001</c:v>
                </c:pt>
                <c:pt idx="3">
                  <c:v>7.1999999999999995E-2</c:v>
                </c:pt>
                <c:pt idx="4">
                  <c:v>0.23699999999999999</c:v>
                </c:pt>
              </c:numCache>
            </c:numRef>
          </c:val>
          <c:extLst>
            <c:ext xmlns:c16="http://schemas.microsoft.com/office/drawing/2014/chart" uri="{C3380CC4-5D6E-409C-BE32-E72D297353CC}">
              <c16:uniqueId val="{00000000-0285-4AE1-B7D3-28B6F6867A5D}"/>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15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18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0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33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065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5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36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42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41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177071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96478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24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01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80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6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48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290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2167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pngall.com/question-mark-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 To School">
            <a:hlinkClick r:id="" action="ppaction://media"/>
            <a:extLst>
              <a:ext uri="{FF2B5EF4-FFF2-40B4-BE49-F238E27FC236}">
                <a16:creationId xmlns:a16="http://schemas.microsoft.com/office/drawing/2014/main" id="{481468F9-C7B7-AC84-7898-9F2D84DDD1A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3930" y="565361"/>
            <a:ext cx="10982529" cy="5727277"/>
          </a:xfrm>
        </p:spPr>
      </p:pic>
    </p:spTree>
    <p:extLst>
      <p:ext uri="{BB962C8B-B14F-4D97-AF65-F5344CB8AC3E}">
        <p14:creationId xmlns:p14="http://schemas.microsoft.com/office/powerpoint/2010/main" val="35622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8085-9C72-428E-8EE2-BB25F583401F}"/>
              </a:ext>
            </a:extLst>
          </p:cNvPr>
          <p:cNvSpPr>
            <a:spLocks noGrp="1"/>
          </p:cNvSpPr>
          <p:nvPr>
            <p:ph type="title"/>
          </p:nvPr>
        </p:nvSpPr>
        <p:spPr/>
        <p:txBody>
          <a:bodyPr/>
          <a:lstStyle/>
          <a:p>
            <a:r>
              <a:rPr lang="en-US" b="1" dirty="0"/>
              <a:t>Parent Teacher Conferences</a:t>
            </a:r>
          </a:p>
        </p:txBody>
      </p:sp>
      <p:sp>
        <p:nvSpPr>
          <p:cNvPr id="3" name="Content Placeholder 2">
            <a:extLst>
              <a:ext uri="{FF2B5EF4-FFF2-40B4-BE49-F238E27FC236}">
                <a16:creationId xmlns:a16="http://schemas.microsoft.com/office/drawing/2014/main" id="{ED304FE1-09F1-4FCE-AB1F-28BC017C09F5}"/>
              </a:ext>
            </a:extLst>
          </p:cNvPr>
          <p:cNvSpPr>
            <a:spLocks noGrp="1"/>
          </p:cNvSpPr>
          <p:nvPr>
            <p:ph idx="1"/>
          </p:nvPr>
        </p:nvSpPr>
        <p:spPr>
          <a:xfrm>
            <a:off x="783771" y="2391045"/>
            <a:ext cx="10860833" cy="3865779"/>
          </a:xfrm>
        </p:spPr>
        <p:txBody>
          <a:bodyPr>
            <a:normAutofit lnSpcReduction="10000"/>
          </a:bodyPr>
          <a:lstStyle/>
          <a:p>
            <a:pPr marL="0" indent="0">
              <a:buNone/>
            </a:pPr>
            <a:r>
              <a:rPr lang="en-US" b="1" i="1" dirty="0"/>
              <a:t>Parent teacher conferences are an important part of maintaining communication between home and school. </a:t>
            </a:r>
          </a:p>
          <a:p>
            <a:pPr marL="0" indent="0">
              <a:buNone/>
            </a:pPr>
            <a:r>
              <a:rPr lang="en-US" dirty="0"/>
              <a:t>There are two district – wide conferences: September 5, 2024, and February 13, 2025</a:t>
            </a:r>
          </a:p>
          <a:p>
            <a:pPr marL="0" indent="0" algn="ctr">
              <a:buNone/>
            </a:pPr>
            <a:endParaRPr lang="en-US" dirty="0"/>
          </a:p>
          <a:p>
            <a:pPr marL="0" indent="0" algn="ctr">
              <a:buNone/>
            </a:pPr>
            <a:r>
              <a:rPr lang="en-US" b="1" i="1" dirty="0"/>
              <a:t>Opportunities for additional parent meetings</a:t>
            </a:r>
            <a:r>
              <a:rPr lang="en-US" dirty="0"/>
              <a:t>	</a:t>
            </a:r>
          </a:p>
          <a:p>
            <a:pPr marL="0" indent="0">
              <a:buNone/>
            </a:pPr>
            <a:r>
              <a:rPr lang="en-US" dirty="0"/>
              <a:t>Coffee With the Counselor</a:t>
            </a:r>
          </a:p>
          <a:p>
            <a:pPr marL="0" indent="0">
              <a:buNone/>
            </a:pPr>
            <a:r>
              <a:rPr lang="en-US" dirty="0"/>
              <a:t>PTO Meetings			</a:t>
            </a:r>
          </a:p>
          <a:p>
            <a:pPr marL="0" indent="0">
              <a:buNone/>
            </a:pPr>
            <a:r>
              <a:rPr lang="en-US" dirty="0"/>
              <a:t>Pastries With the Principal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8468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E07F-EF79-46F4-9B73-6E912B531550}"/>
              </a:ext>
            </a:extLst>
          </p:cNvPr>
          <p:cNvSpPr>
            <a:spLocks noGrp="1"/>
          </p:cNvSpPr>
          <p:nvPr>
            <p:ph type="title"/>
          </p:nvPr>
        </p:nvSpPr>
        <p:spPr/>
        <p:txBody>
          <a:bodyPr>
            <a:normAutofit fontScale="90000"/>
          </a:bodyPr>
          <a:lstStyle/>
          <a:p>
            <a:br>
              <a:rPr lang="en-US" dirty="0"/>
            </a:br>
            <a:r>
              <a:rPr lang="en-US" b="1" dirty="0"/>
              <a:t>School Compact and                                               Student Code of Conduct</a:t>
            </a:r>
            <a:br>
              <a:rPr lang="en-US" b="1" dirty="0"/>
            </a:br>
            <a:endParaRPr lang="en-US" b="1" dirty="0"/>
          </a:p>
        </p:txBody>
      </p:sp>
      <p:sp>
        <p:nvSpPr>
          <p:cNvPr id="3" name="Content Placeholder 2">
            <a:extLst>
              <a:ext uri="{FF2B5EF4-FFF2-40B4-BE49-F238E27FC236}">
                <a16:creationId xmlns:a16="http://schemas.microsoft.com/office/drawing/2014/main" id="{5ABA7FC0-C9D3-40FA-B2F4-A7C8E67CE7FE}"/>
              </a:ext>
            </a:extLst>
          </p:cNvPr>
          <p:cNvSpPr>
            <a:spLocks noGrp="1"/>
          </p:cNvSpPr>
          <p:nvPr>
            <p:ph sz="half" idx="1"/>
          </p:nvPr>
        </p:nvSpPr>
        <p:spPr>
          <a:xfrm>
            <a:off x="1449206" y="2457148"/>
            <a:ext cx="4488654" cy="3450051"/>
          </a:xfrm>
        </p:spPr>
        <p:txBody>
          <a:bodyPr/>
          <a:lstStyle/>
          <a:p>
            <a:pPr marL="0" indent="0" algn="ctr">
              <a:buNone/>
            </a:pPr>
            <a:r>
              <a:rPr lang="en-US" b="1" dirty="0">
                <a:solidFill>
                  <a:schemeClr val="accent1"/>
                </a:solidFill>
              </a:rPr>
              <a:t>School Compact</a:t>
            </a:r>
          </a:p>
          <a:p>
            <a:pPr marL="0" indent="0">
              <a:buNone/>
            </a:pPr>
            <a:r>
              <a:rPr lang="en-US" dirty="0"/>
              <a:t>The compact is a commitment from the school, the parent and the student to share in the responsibilities for improved academic achievement.</a:t>
            </a:r>
          </a:p>
          <a:p>
            <a:endParaRPr lang="en-US" dirty="0"/>
          </a:p>
        </p:txBody>
      </p:sp>
      <p:sp>
        <p:nvSpPr>
          <p:cNvPr id="4" name="Content Placeholder 3">
            <a:extLst>
              <a:ext uri="{FF2B5EF4-FFF2-40B4-BE49-F238E27FC236}">
                <a16:creationId xmlns:a16="http://schemas.microsoft.com/office/drawing/2014/main" id="{8D30FF17-6FB7-4D53-9E10-F8A6F26BF837}"/>
              </a:ext>
            </a:extLst>
          </p:cNvPr>
          <p:cNvSpPr>
            <a:spLocks noGrp="1"/>
          </p:cNvSpPr>
          <p:nvPr>
            <p:ph sz="half" idx="2"/>
          </p:nvPr>
        </p:nvSpPr>
        <p:spPr>
          <a:xfrm>
            <a:off x="6487405" y="2457148"/>
            <a:ext cx="4488654" cy="3449441"/>
          </a:xfrm>
        </p:spPr>
        <p:txBody>
          <a:bodyPr vert="horz" lIns="91440" tIns="45720" rIns="91440" bIns="45720" rtlCol="0" anchor="t">
            <a:normAutofit/>
          </a:bodyPr>
          <a:lstStyle/>
          <a:p>
            <a:pPr marL="0" indent="0" algn="ctr">
              <a:buNone/>
            </a:pPr>
            <a:r>
              <a:rPr lang="en-US" b="1" dirty="0">
                <a:solidFill>
                  <a:schemeClr val="accent1"/>
                </a:solidFill>
              </a:rPr>
              <a:t>Student Code of Conduct</a:t>
            </a:r>
          </a:p>
          <a:p>
            <a:pPr marL="0" indent="0">
              <a:buNone/>
            </a:pPr>
            <a:r>
              <a:rPr lang="en-US" dirty="0"/>
              <a:t>The Student Code of Conduct is a document issued by the district and is typically distributed during registration and parent-teacher conferences.</a:t>
            </a:r>
          </a:p>
        </p:txBody>
      </p:sp>
    </p:spTree>
    <p:extLst>
      <p:ext uri="{BB962C8B-B14F-4D97-AF65-F5344CB8AC3E}">
        <p14:creationId xmlns:p14="http://schemas.microsoft.com/office/powerpoint/2010/main" val="220929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312D-4700-4A29-9B60-284264400C24}"/>
              </a:ext>
            </a:extLst>
          </p:cNvPr>
          <p:cNvSpPr>
            <a:spLocks noGrp="1"/>
          </p:cNvSpPr>
          <p:nvPr>
            <p:ph type="title"/>
          </p:nvPr>
        </p:nvSpPr>
        <p:spPr/>
        <p:txBody>
          <a:bodyPr/>
          <a:lstStyle/>
          <a:p>
            <a:r>
              <a:rPr lang="en-US" b="1" dirty="0"/>
              <a:t>School Improvement Plan</a:t>
            </a:r>
          </a:p>
        </p:txBody>
      </p:sp>
      <p:sp>
        <p:nvSpPr>
          <p:cNvPr id="3" name="Content Placeholder 2">
            <a:extLst>
              <a:ext uri="{FF2B5EF4-FFF2-40B4-BE49-F238E27FC236}">
                <a16:creationId xmlns:a16="http://schemas.microsoft.com/office/drawing/2014/main" id="{FB572F5A-E39D-4565-A119-62F892C29D8A}"/>
              </a:ext>
            </a:extLst>
          </p:cNvPr>
          <p:cNvSpPr>
            <a:spLocks noGrp="1"/>
          </p:cNvSpPr>
          <p:nvPr>
            <p:ph idx="1"/>
          </p:nvPr>
        </p:nvSpPr>
        <p:spPr/>
        <p:txBody>
          <a:bodyPr/>
          <a:lstStyle/>
          <a:p>
            <a:r>
              <a:rPr lang="en-US" dirty="0"/>
              <a:t>Currently being updated </a:t>
            </a:r>
          </a:p>
          <a:p>
            <a:r>
              <a:rPr lang="en-US" dirty="0"/>
              <a:t>Includes school-wide goals and action steps </a:t>
            </a:r>
          </a:p>
          <a:p>
            <a:r>
              <a:rPr lang="en-US" dirty="0"/>
              <a:t>Updated each year</a:t>
            </a:r>
          </a:p>
          <a:p>
            <a:r>
              <a:rPr lang="en-US" dirty="0"/>
              <a:t>On file in the PLC Coach's office for review</a:t>
            </a:r>
          </a:p>
          <a:p>
            <a:endParaRPr lang="en-US" dirty="0"/>
          </a:p>
        </p:txBody>
      </p:sp>
    </p:spTree>
    <p:extLst>
      <p:ext uri="{BB962C8B-B14F-4D97-AF65-F5344CB8AC3E}">
        <p14:creationId xmlns:p14="http://schemas.microsoft.com/office/powerpoint/2010/main" val="309567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A40B-D085-4E6B-AF21-C656E8B4754F}"/>
              </a:ext>
            </a:extLst>
          </p:cNvPr>
          <p:cNvSpPr>
            <a:spLocks noGrp="1"/>
          </p:cNvSpPr>
          <p:nvPr>
            <p:ph type="title"/>
          </p:nvPr>
        </p:nvSpPr>
        <p:spPr/>
        <p:txBody>
          <a:bodyPr/>
          <a:lstStyle/>
          <a:p>
            <a:r>
              <a:rPr lang="en-US" b="1" dirty="0"/>
              <a:t>Reporting Student Progress</a:t>
            </a:r>
          </a:p>
        </p:txBody>
      </p:sp>
      <p:sp>
        <p:nvSpPr>
          <p:cNvPr id="7" name="Content Placeholder 6">
            <a:extLst>
              <a:ext uri="{FF2B5EF4-FFF2-40B4-BE49-F238E27FC236}">
                <a16:creationId xmlns:a16="http://schemas.microsoft.com/office/drawing/2014/main" id="{F81D970A-1BC0-4418-8123-A445E55C3A74}"/>
              </a:ext>
            </a:extLst>
          </p:cNvPr>
          <p:cNvSpPr>
            <a:spLocks noGrp="1"/>
          </p:cNvSpPr>
          <p:nvPr>
            <p:ph idx="1"/>
          </p:nvPr>
        </p:nvSpPr>
        <p:spPr/>
        <p:txBody>
          <a:bodyPr/>
          <a:lstStyle/>
          <a:p>
            <a:r>
              <a:rPr lang="en-US" dirty="0"/>
              <a:t>Daily yellow or blue communication home folders</a:t>
            </a:r>
          </a:p>
          <a:p>
            <a:r>
              <a:rPr lang="en-US" dirty="0"/>
              <a:t>Progress Reports every 4-4.5 weeks</a:t>
            </a:r>
          </a:p>
          <a:p>
            <a:r>
              <a:rPr lang="en-US" dirty="0"/>
              <a:t>Report Cards every 9 weeks</a:t>
            </a:r>
          </a:p>
          <a:p>
            <a:r>
              <a:rPr lang="en-US" dirty="0" err="1">
                <a:ea typeface="+mn-lt"/>
                <a:cs typeface="+mn-lt"/>
              </a:rPr>
              <a:t>i</a:t>
            </a:r>
            <a:r>
              <a:rPr lang="en-US" dirty="0">
                <a:ea typeface="+mn-lt"/>
                <a:cs typeface="+mn-lt"/>
              </a:rPr>
              <a:t>-Ready </a:t>
            </a:r>
            <a:endParaRPr lang="en-US" dirty="0"/>
          </a:p>
          <a:p>
            <a:r>
              <a:rPr lang="en-US" dirty="0"/>
              <a:t>Aims Web progress monitoring </a:t>
            </a:r>
          </a:p>
          <a:p>
            <a:endParaRPr lang="en-US" dirty="0"/>
          </a:p>
          <a:p>
            <a:endParaRPr lang="en-US" dirty="0"/>
          </a:p>
        </p:txBody>
      </p:sp>
    </p:spTree>
    <p:extLst>
      <p:ext uri="{BB962C8B-B14F-4D97-AF65-F5344CB8AC3E}">
        <p14:creationId xmlns:p14="http://schemas.microsoft.com/office/powerpoint/2010/main" val="335648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4275-8300-4111-A0AE-71D2E9F4F6A6}"/>
              </a:ext>
            </a:extLst>
          </p:cNvPr>
          <p:cNvSpPr>
            <a:spLocks noGrp="1"/>
          </p:cNvSpPr>
          <p:nvPr>
            <p:ph type="title"/>
          </p:nvPr>
        </p:nvSpPr>
        <p:spPr/>
        <p:txBody>
          <a:bodyPr/>
          <a:lstStyle/>
          <a:p>
            <a:r>
              <a:rPr lang="en-US" b="1" dirty="0"/>
              <a:t>Teacher Qualifications</a:t>
            </a:r>
          </a:p>
        </p:txBody>
      </p:sp>
      <p:sp>
        <p:nvSpPr>
          <p:cNvPr id="3" name="Content Placeholder 2">
            <a:extLst>
              <a:ext uri="{FF2B5EF4-FFF2-40B4-BE49-F238E27FC236}">
                <a16:creationId xmlns:a16="http://schemas.microsoft.com/office/drawing/2014/main" id="{DD3D34D5-5738-492F-8378-9AB3353777F5}"/>
              </a:ext>
            </a:extLst>
          </p:cNvPr>
          <p:cNvSpPr>
            <a:spLocks noGrp="1"/>
          </p:cNvSpPr>
          <p:nvPr>
            <p:ph idx="1"/>
          </p:nvPr>
        </p:nvSpPr>
        <p:spPr/>
        <p:txBody>
          <a:bodyPr>
            <a:normAutofit/>
          </a:bodyPr>
          <a:lstStyle/>
          <a:p>
            <a:pPr marL="0" indent="0">
              <a:lnSpc>
                <a:spcPct val="150000"/>
              </a:lnSpc>
              <a:buNone/>
            </a:pPr>
            <a:r>
              <a:rPr lang="en-US" sz="3200" dirty="0"/>
              <a:t>All teachers and paraprofessionals are either highly qualified or are actively working towards achieving this goal.</a:t>
            </a:r>
          </a:p>
        </p:txBody>
      </p:sp>
    </p:spTree>
    <p:extLst>
      <p:ext uri="{BB962C8B-B14F-4D97-AF65-F5344CB8AC3E}">
        <p14:creationId xmlns:p14="http://schemas.microsoft.com/office/powerpoint/2010/main" val="32041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a:r>
              <a:rPr lang="en-US" dirty="0"/>
              <a:t>PREPARATION IS KEY</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pPr algn="ctr"/>
            <a:r>
              <a:rPr lang="en-US" dirty="0"/>
              <a:t>Data Snapshot</a:t>
            </a:r>
            <a:endParaRPr lang="ru-RU" dirty="0"/>
          </a:p>
        </p:txBody>
      </p:sp>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617387" y="146184"/>
            <a:ext cx="1423090" cy="1301409"/>
          </a:xfrm>
        </p:spPr>
        <p:txBody>
          <a:bodyPr vert="horz" lIns="91440" tIns="45720" rIns="91440" bIns="45720" rtlCol="0" anchor="t">
            <a:normAutofit/>
          </a:bodyPr>
          <a:lstStyle/>
          <a:p>
            <a:r>
              <a:rPr lang="en-US" dirty="0"/>
              <a:t>SY</a:t>
            </a:r>
          </a:p>
          <a:p>
            <a:r>
              <a:rPr lang="en-US" dirty="0"/>
              <a:t>24-25</a:t>
            </a:r>
            <a:endParaRPr lang="ru-RU" dirty="0"/>
          </a:p>
        </p:txBody>
      </p:sp>
      <p:pic>
        <p:nvPicPr>
          <p:cNvPr id="5" name="Picture 4" descr="A group of children wearing life jackets on a boat&#10;&#10;Description automatically generated">
            <a:extLst>
              <a:ext uri="{FF2B5EF4-FFF2-40B4-BE49-F238E27FC236}">
                <a16:creationId xmlns:a16="http://schemas.microsoft.com/office/drawing/2014/main" id="{6D23EC3C-E55E-0AB9-FAEE-80077771499C}"/>
              </a:ext>
            </a:extLst>
          </p:cNvPr>
          <p:cNvPicPr>
            <a:picLocks noChangeAspect="1"/>
          </p:cNvPicPr>
          <p:nvPr/>
        </p:nvPicPr>
        <p:blipFill>
          <a:blip r:embed="rId2"/>
          <a:stretch>
            <a:fillRect/>
          </a:stretch>
        </p:blipFill>
        <p:spPr>
          <a:xfrm>
            <a:off x="304800" y="1869017"/>
            <a:ext cx="5486400" cy="4114800"/>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97E2-EC28-FCD1-3522-E415D4ADF676}"/>
              </a:ext>
            </a:extLst>
          </p:cNvPr>
          <p:cNvSpPr>
            <a:spLocks noGrp="1"/>
          </p:cNvSpPr>
          <p:nvPr>
            <p:ph type="title"/>
          </p:nvPr>
        </p:nvSpPr>
        <p:spPr>
          <a:xfrm>
            <a:off x="1659429" y="2357925"/>
            <a:ext cx="9099255" cy="2537251"/>
          </a:xfrm>
        </p:spPr>
        <p:txBody>
          <a:bodyPr vert="horz" lIns="91440" tIns="45720" rIns="91440" bIns="0" rtlCol="0" anchor="ctr">
            <a:normAutofit fontScale="90000"/>
          </a:bodyPr>
          <a:lstStyle/>
          <a:p>
            <a:br>
              <a:rPr lang="en-US" sz="3400" dirty="0">
                <a:solidFill>
                  <a:schemeClr val="bg2"/>
                </a:solidFill>
              </a:rPr>
            </a:br>
            <a:r>
              <a:rPr lang="en-US" sz="3400" b="1" dirty="0">
                <a:solidFill>
                  <a:schemeClr val="tx1"/>
                </a:solidFill>
              </a:rPr>
              <a:t>TCAP </a:t>
            </a:r>
            <a:br>
              <a:rPr lang="en-US" sz="3400" b="1" dirty="0">
                <a:solidFill>
                  <a:schemeClr val="tx1"/>
                </a:solidFill>
              </a:rPr>
            </a:br>
            <a:r>
              <a:rPr lang="en-US" sz="3400" b="1" dirty="0">
                <a:solidFill>
                  <a:schemeClr val="tx1"/>
                </a:solidFill>
              </a:rPr>
              <a:t>Reading, Math, </a:t>
            </a:r>
            <a:br>
              <a:rPr lang="en-US" sz="3400" b="1" dirty="0">
                <a:solidFill>
                  <a:schemeClr val="tx1"/>
                </a:solidFill>
              </a:rPr>
            </a:br>
            <a:r>
              <a:rPr lang="en-US" sz="3400" b="1" dirty="0">
                <a:solidFill>
                  <a:schemeClr val="tx1"/>
                </a:solidFill>
              </a:rPr>
              <a:t>and Science  Data</a:t>
            </a:r>
            <a:br>
              <a:rPr lang="en-US" sz="3400" b="1" dirty="0">
                <a:solidFill>
                  <a:schemeClr val="tx1"/>
                </a:solidFill>
              </a:rPr>
            </a:br>
            <a:endParaRPr lang="en-US" sz="3400" b="1" dirty="0">
              <a:solidFill>
                <a:schemeClr val="tx1"/>
              </a:solidFill>
            </a:endParaRPr>
          </a:p>
        </p:txBody>
      </p:sp>
    </p:spTree>
    <p:extLst>
      <p:ext uri="{BB962C8B-B14F-4D97-AF65-F5344CB8AC3E}">
        <p14:creationId xmlns:p14="http://schemas.microsoft.com/office/powerpoint/2010/main" val="85968389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0">
            <a:extLst>
              <a:ext uri="{FF2B5EF4-FFF2-40B4-BE49-F238E27FC236}">
                <a16:creationId xmlns:a16="http://schemas.microsoft.com/office/drawing/2014/main" id="{18B2FA5E-7852-9944-5B9F-8E96E8FC9EC9}"/>
              </a:ext>
            </a:extLst>
          </p:cNvPr>
          <p:cNvGraphicFramePr>
            <a:graphicFrameLocks noGrp="1"/>
          </p:cNvGraphicFramePr>
          <p:nvPr>
            <p:extLst>
              <p:ext uri="{D42A27DB-BD31-4B8C-83A1-F6EECF244321}">
                <p14:modId xmlns:p14="http://schemas.microsoft.com/office/powerpoint/2010/main" val="3109032442"/>
              </p:ext>
            </p:extLst>
          </p:nvPr>
        </p:nvGraphicFramePr>
        <p:xfrm>
          <a:off x="1436914" y="578498"/>
          <a:ext cx="9449578" cy="5514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993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A1E4221-F3C3-6FB8-E0D1-2D547C744BCC}"/>
              </a:ext>
            </a:extLst>
          </p:cNvPr>
          <p:cNvGraphicFramePr/>
          <p:nvPr>
            <p:extLst>
              <p:ext uri="{D42A27DB-BD31-4B8C-83A1-F6EECF244321}">
                <p14:modId xmlns:p14="http://schemas.microsoft.com/office/powerpoint/2010/main" val="145033366"/>
              </p:ext>
            </p:extLst>
          </p:nvPr>
        </p:nvGraphicFramePr>
        <p:xfrm>
          <a:off x="2270836"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838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A1E4221-F3C3-6FB8-E0D1-2D547C744BCC}"/>
              </a:ext>
            </a:extLst>
          </p:cNvPr>
          <p:cNvGraphicFramePr/>
          <p:nvPr>
            <p:extLst>
              <p:ext uri="{D42A27DB-BD31-4B8C-83A1-F6EECF244321}">
                <p14:modId xmlns:p14="http://schemas.microsoft.com/office/powerpoint/2010/main" val="904441397"/>
              </p:ext>
            </p:extLst>
          </p:nvPr>
        </p:nvGraphicFramePr>
        <p:xfrm>
          <a:off x="2088548" y="719666"/>
          <a:ext cx="874278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238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C7C183F-7DA4-41DD-BCA2-7CCF0F303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3C035E-9590-4F84-9A18-72B5F07B55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5" name="Picture 14">
              <a:extLst>
                <a:ext uri="{FF2B5EF4-FFF2-40B4-BE49-F238E27FC236}">
                  <a16:creationId xmlns:a16="http://schemas.microsoft.com/office/drawing/2014/main" id="{B3C7AAFC-CB15-4B73-AE5F-FFDFB4DAF1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3FD7B1FB-0118-46C8-848A-4C0D9D0DF0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41E808E6-676A-4AE5-A083-C04058C27F1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8" name="Picture 17">
              <a:extLst>
                <a:ext uri="{FF2B5EF4-FFF2-40B4-BE49-F238E27FC236}">
                  <a16:creationId xmlns:a16="http://schemas.microsoft.com/office/drawing/2014/main" id="{33024C7C-2360-47C2-BE04-DE5CE87C49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DB93557F-522F-4C37-81EA-DE3246131D4C}"/>
              </a:ext>
            </a:extLst>
          </p:cNvPr>
          <p:cNvSpPr>
            <a:spLocks noGrp="1"/>
          </p:cNvSpPr>
          <p:nvPr>
            <p:ph type="ctrTitle"/>
          </p:nvPr>
        </p:nvSpPr>
        <p:spPr>
          <a:xfrm>
            <a:off x="1119884" y="1041401"/>
            <a:ext cx="4511664" cy="2345264"/>
          </a:xfrm>
        </p:spPr>
        <p:txBody>
          <a:bodyPr>
            <a:normAutofit/>
          </a:bodyPr>
          <a:lstStyle/>
          <a:p>
            <a:r>
              <a:rPr lang="en-US" b="1" dirty="0"/>
              <a:t>Springdale Elementary</a:t>
            </a:r>
          </a:p>
        </p:txBody>
      </p:sp>
      <p:sp>
        <p:nvSpPr>
          <p:cNvPr id="3" name="Subtitle 2">
            <a:extLst>
              <a:ext uri="{FF2B5EF4-FFF2-40B4-BE49-F238E27FC236}">
                <a16:creationId xmlns:a16="http://schemas.microsoft.com/office/drawing/2014/main" id="{054D5179-5C9B-47A9-A6AC-EE9785B96292}"/>
              </a:ext>
            </a:extLst>
          </p:cNvPr>
          <p:cNvSpPr>
            <a:spLocks noGrp="1"/>
          </p:cNvSpPr>
          <p:nvPr>
            <p:ph type="subTitle" idx="1"/>
          </p:nvPr>
        </p:nvSpPr>
        <p:spPr>
          <a:xfrm>
            <a:off x="1119884" y="3657596"/>
            <a:ext cx="4511664" cy="1933463"/>
          </a:xfrm>
        </p:spPr>
        <p:txBody>
          <a:bodyPr vert="horz" lIns="91440" tIns="91440" rIns="91440" bIns="91440" rtlCol="0">
            <a:normAutofit/>
          </a:bodyPr>
          <a:lstStyle/>
          <a:p>
            <a:r>
              <a:rPr lang="en-US" dirty="0"/>
              <a:t>Annual Title 1 Parent Meeting</a:t>
            </a:r>
          </a:p>
          <a:p>
            <a:r>
              <a:rPr lang="en-US" dirty="0"/>
              <a:t>September 26, 2024</a:t>
            </a:r>
          </a:p>
          <a:p>
            <a:r>
              <a:rPr lang="en-US" dirty="0"/>
              <a:t>Carmen Gregory, Principal</a:t>
            </a:r>
          </a:p>
          <a:p>
            <a:r>
              <a:rPr lang="en-US" dirty="0"/>
              <a:t>Chundra Dotson PLC Coach</a:t>
            </a:r>
          </a:p>
        </p:txBody>
      </p:sp>
      <p:cxnSp>
        <p:nvCxnSpPr>
          <p:cNvPr id="20" name="Straight Connector 19">
            <a:extLst>
              <a:ext uri="{FF2B5EF4-FFF2-40B4-BE49-F238E27FC236}">
                <a16:creationId xmlns:a16="http://schemas.microsoft.com/office/drawing/2014/main" id="{B7ACCB3E-848B-4ABC-92EB-E4A52FCD6E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2636" y="3509772"/>
            <a:ext cx="3566160" cy="12359"/>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C237D587-4601-4CB0-9456-70CE5159B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770" y="1092200"/>
            <a:ext cx="5003356" cy="470509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black panther&#10;&#10;Description automatically generated">
            <a:extLst>
              <a:ext uri="{FF2B5EF4-FFF2-40B4-BE49-F238E27FC236}">
                <a16:creationId xmlns:a16="http://schemas.microsoft.com/office/drawing/2014/main" id="{1C42861D-49F9-E2E6-5FEF-3329330C17B6}"/>
              </a:ext>
            </a:extLst>
          </p:cNvPr>
          <p:cNvPicPr>
            <a:picLocks noChangeAspect="1"/>
          </p:cNvPicPr>
          <p:nvPr/>
        </p:nvPicPr>
        <p:blipFill>
          <a:blip r:embed="rId5"/>
          <a:stretch>
            <a:fillRect/>
          </a:stretch>
        </p:blipFill>
        <p:spPr>
          <a:xfrm>
            <a:off x="6926968" y="1253744"/>
            <a:ext cx="3420112" cy="2131227"/>
          </a:xfrm>
          <a:prstGeom prst="rect">
            <a:avLst/>
          </a:prstGeom>
        </p:spPr>
      </p:pic>
      <p:pic>
        <p:nvPicPr>
          <p:cNvPr id="4" name="Picture 3" descr="Text&#10;&#10;Description automatically generated">
            <a:extLst>
              <a:ext uri="{FF2B5EF4-FFF2-40B4-BE49-F238E27FC236}">
                <a16:creationId xmlns:a16="http://schemas.microsoft.com/office/drawing/2014/main" id="{3DF85135-33D4-D260-6B8F-A1A10B918F8D}"/>
              </a:ext>
            </a:extLst>
          </p:cNvPr>
          <p:cNvPicPr>
            <a:picLocks noChangeAspect="1"/>
          </p:cNvPicPr>
          <p:nvPr/>
        </p:nvPicPr>
        <p:blipFill rotWithShape="1">
          <a:blip r:embed="rId6">
            <a:extLst>
              <a:ext uri="{28A0092B-C50C-407E-A947-70E740481C1C}">
                <a14:useLocalDpi xmlns:a14="http://schemas.microsoft.com/office/drawing/2010/main" val="0"/>
              </a:ext>
            </a:extLst>
          </a:blip>
          <a:srcRect r="7091" b="-3"/>
          <a:stretch/>
        </p:blipFill>
        <p:spPr>
          <a:xfrm>
            <a:off x="6312311" y="3522131"/>
            <a:ext cx="4637984" cy="2036782"/>
          </a:xfrm>
          <a:prstGeom prst="rect">
            <a:avLst/>
          </a:prstGeom>
        </p:spPr>
      </p:pic>
    </p:spTree>
    <p:extLst>
      <p:ext uri="{BB962C8B-B14F-4D97-AF65-F5344CB8AC3E}">
        <p14:creationId xmlns:p14="http://schemas.microsoft.com/office/powerpoint/2010/main" val="3348692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A1E4221-F3C3-6FB8-E0D1-2D547C744BCC}"/>
              </a:ext>
            </a:extLst>
          </p:cNvPr>
          <p:cNvGraphicFramePr/>
          <p:nvPr>
            <p:extLst>
              <p:ext uri="{D42A27DB-BD31-4B8C-83A1-F6EECF244321}">
                <p14:modId xmlns:p14="http://schemas.microsoft.com/office/powerpoint/2010/main" val="2654220201"/>
              </p:ext>
            </p:extLst>
          </p:nvPr>
        </p:nvGraphicFramePr>
        <p:xfrm>
          <a:off x="2194388" y="719666"/>
          <a:ext cx="874278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137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87A4-D0DA-4FCF-BC9B-9E664CFB63D7}"/>
              </a:ext>
            </a:extLst>
          </p:cNvPr>
          <p:cNvSpPr>
            <a:spLocks noGrp="1"/>
          </p:cNvSpPr>
          <p:nvPr>
            <p:ph type="title"/>
          </p:nvPr>
        </p:nvSpPr>
        <p:spPr/>
        <p:txBody>
          <a:bodyPr/>
          <a:lstStyle/>
          <a:p>
            <a:r>
              <a:rPr lang="en-US" dirty="0"/>
              <a:t>District and School Status</a:t>
            </a:r>
          </a:p>
        </p:txBody>
      </p:sp>
      <p:sp>
        <p:nvSpPr>
          <p:cNvPr id="3" name="Content Placeholder 2">
            <a:extLst>
              <a:ext uri="{FF2B5EF4-FFF2-40B4-BE49-F238E27FC236}">
                <a16:creationId xmlns:a16="http://schemas.microsoft.com/office/drawing/2014/main" id="{2B19409E-3A75-463A-AF0B-9C18C6F55151}"/>
              </a:ext>
            </a:extLst>
          </p:cNvPr>
          <p:cNvSpPr>
            <a:spLocks noGrp="1"/>
          </p:cNvSpPr>
          <p:nvPr>
            <p:ph idx="1"/>
          </p:nvPr>
        </p:nvSpPr>
        <p:spPr/>
        <p:txBody>
          <a:bodyPr>
            <a:normAutofit/>
          </a:bodyPr>
          <a:lstStyle/>
          <a:p>
            <a:pPr marL="0" indent="0" algn="ctr">
              <a:buNone/>
            </a:pPr>
            <a:r>
              <a:rPr lang="en-US" sz="3600" dirty="0"/>
              <a:t>Shelby County Schools District is a </a:t>
            </a:r>
          </a:p>
          <a:p>
            <a:pPr marL="0" indent="0" algn="ctr">
              <a:buNone/>
            </a:pPr>
            <a:r>
              <a:rPr lang="en-US" sz="3600" dirty="0"/>
              <a:t>Level Five District</a:t>
            </a:r>
          </a:p>
          <a:p>
            <a:pPr marL="0" indent="0" algn="ctr">
              <a:buNone/>
            </a:pPr>
            <a:r>
              <a:rPr lang="en-US" sz="3600" dirty="0"/>
              <a:t>Springdale Elementary is a Level</a:t>
            </a:r>
          </a:p>
          <a:p>
            <a:pPr marL="0" indent="0" algn="ctr">
              <a:buNone/>
            </a:pPr>
            <a:r>
              <a:rPr lang="en-US" sz="3600" dirty="0"/>
              <a:t>Three School!!!</a:t>
            </a:r>
          </a:p>
        </p:txBody>
      </p:sp>
    </p:spTree>
    <p:extLst>
      <p:ext uri="{BB962C8B-B14F-4D97-AF65-F5344CB8AC3E}">
        <p14:creationId xmlns:p14="http://schemas.microsoft.com/office/powerpoint/2010/main" val="234403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87A4-D0DA-4FCF-BC9B-9E664CFB63D7}"/>
              </a:ext>
            </a:extLst>
          </p:cNvPr>
          <p:cNvSpPr>
            <a:spLocks noGrp="1"/>
          </p:cNvSpPr>
          <p:nvPr>
            <p:ph type="title"/>
          </p:nvPr>
        </p:nvSpPr>
        <p:spPr>
          <a:xfrm>
            <a:off x="1134168" y="1111549"/>
            <a:ext cx="5451457" cy="2470307"/>
          </a:xfrm>
          <a:solidFill>
            <a:srgbClr val="FFFF00"/>
          </a:solidFill>
        </p:spPr>
        <p:txBody>
          <a:bodyPr vert="horz" lIns="91440" tIns="45720" rIns="91440" bIns="0" rtlCol="0" anchor="b">
            <a:normAutofit/>
          </a:bodyPr>
          <a:lstStyle/>
          <a:p>
            <a:r>
              <a:rPr lang="en-US" sz="5000" b="1" dirty="0"/>
              <a:t>Questions Comments or Concerns</a:t>
            </a:r>
          </a:p>
        </p:txBody>
      </p:sp>
      <p:sp>
        <p:nvSpPr>
          <p:cNvPr id="3" name="Content Placeholder 2">
            <a:extLst>
              <a:ext uri="{FF2B5EF4-FFF2-40B4-BE49-F238E27FC236}">
                <a16:creationId xmlns:a16="http://schemas.microsoft.com/office/drawing/2014/main" id="{2B19409E-3A75-463A-AF0B-9C18C6F55151}"/>
              </a:ext>
            </a:extLst>
          </p:cNvPr>
          <p:cNvSpPr>
            <a:spLocks noGrp="1"/>
          </p:cNvSpPr>
          <p:nvPr>
            <p:ph idx="1"/>
          </p:nvPr>
        </p:nvSpPr>
        <p:spPr>
          <a:xfrm>
            <a:off x="1225154" y="4278533"/>
            <a:ext cx="4960388" cy="1693553"/>
          </a:xfrm>
        </p:spPr>
        <p:txBody>
          <a:bodyPr vert="horz" lIns="91440" tIns="91440" rIns="91440" bIns="91440" rtlCol="0">
            <a:normAutofit/>
          </a:bodyPr>
          <a:lstStyle/>
          <a:p>
            <a:pPr marL="0" indent="0" algn="ctr">
              <a:buNone/>
            </a:pPr>
            <a:r>
              <a:rPr lang="en-US" b="1" cap="all" dirty="0"/>
              <a:t>Thank you for attending                                              our annual Title I Meeting</a:t>
            </a:r>
          </a:p>
        </p:txBody>
      </p:sp>
      <p:pic>
        <p:nvPicPr>
          <p:cNvPr id="1026" name="Picture 2" descr="See the source image">
            <a:extLst>
              <a:ext uri="{FF2B5EF4-FFF2-40B4-BE49-F238E27FC236}">
                <a16:creationId xmlns:a16="http://schemas.microsoft.com/office/drawing/2014/main" id="{EA47734B-0EBE-AADC-4670-17E5B4DD0E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48" r="4" b="42"/>
          <a:stretch/>
        </p:blipFill>
        <p:spPr bwMode="auto">
          <a:xfrm>
            <a:off x="7555450" y="1116345"/>
            <a:ext cx="3360025" cy="3866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colorful circles with question marks&#10;&#10;Description automatically generated">
            <a:extLst>
              <a:ext uri="{FF2B5EF4-FFF2-40B4-BE49-F238E27FC236}">
                <a16:creationId xmlns:a16="http://schemas.microsoft.com/office/drawing/2014/main" id="{26AC2F9F-4F8B-1515-6BE9-F96448EDD76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80169" y="2682445"/>
            <a:ext cx="1399774" cy="831833"/>
          </a:xfrm>
          <a:prstGeom prst="rect">
            <a:avLst/>
          </a:prstGeom>
        </p:spPr>
      </p:pic>
    </p:spTree>
    <p:extLst>
      <p:ext uri="{BB962C8B-B14F-4D97-AF65-F5344CB8AC3E}">
        <p14:creationId xmlns:p14="http://schemas.microsoft.com/office/powerpoint/2010/main" val="10119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8291-40F0-435D-8D5A-E9D1C609FFC6}"/>
              </a:ext>
            </a:extLst>
          </p:cNvPr>
          <p:cNvSpPr>
            <a:spLocks noGrp="1"/>
          </p:cNvSpPr>
          <p:nvPr>
            <p:ph type="title"/>
          </p:nvPr>
        </p:nvSpPr>
        <p:spPr/>
        <p:txBody>
          <a:bodyPr/>
          <a:lstStyle/>
          <a:p>
            <a:r>
              <a:rPr lang="en-US" b="1" dirty="0"/>
              <a:t>Title 1</a:t>
            </a:r>
          </a:p>
        </p:txBody>
      </p:sp>
      <p:sp>
        <p:nvSpPr>
          <p:cNvPr id="3" name="Content Placeholder 2">
            <a:extLst>
              <a:ext uri="{FF2B5EF4-FFF2-40B4-BE49-F238E27FC236}">
                <a16:creationId xmlns:a16="http://schemas.microsoft.com/office/drawing/2014/main" id="{1CA12413-B4EF-4CF0-A34D-678E97A15BCA}"/>
              </a:ext>
            </a:extLst>
          </p:cNvPr>
          <p:cNvSpPr>
            <a:spLocks noGrp="1"/>
          </p:cNvSpPr>
          <p:nvPr>
            <p:ph idx="1"/>
          </p:nvPr>
        </p:nvSpPr>
        <p:spPr/>
        <p:txBody>
          <a:bodyPr>
            <a:normAutofit/>
          </a:bodyPr>
          <a:lstStyle/>
          <a:p>
            <a:pPr marL="0" indent="0">
              <a:buNone/>
            </a:pPr>
            <a:r>
              <a:rPr lang="en-US" sz="3000" b="1" dirty="0"/>
              <a:t>What is Title I ?</a:t>
            </a:r>
          </a:p>
          <a:p>
            <a:r>
              <a:rPr lang="en-US" dirty="0"/>
              <a:t>Title I is a federal program designed “To provide all children significant opportunity to receive a fair, equitable, and high-quality education, and to close educational achievement gaps.” </a:t>
            </a:r>
          </a:p>
          <a:p>
            <a:r>
              <a:rPr lang="en-US" dirty="0"/>
              <a:t>Title I, programs and services provide customized instruction and curricula that helps these students meet academic standards and take an active, engaged interest in what they learn and can do. </a:t>
            </a:r>
          </a:p>
        </p:txBody>
      </p:sp>
    </p:spTree>
    <p:extLst>
      <p:ext uri="{BB962C8B-B14F-4D97-AF65-F5344CB8AC3E}">
        <p14:creationId xmlns:p14="http://schemas.microsoft.com/office/powerpoint/2010/main" val="360328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7" name="Straight Connector 6">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5BB62469-9500-464C-9CD6-DE3B0C225D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9" name="Rectangle 18">
              <a:extLst>
                <a:ext uri="{FF2B5EF4-FFF2-40B4-BE49-F238E27FC236}">
                  <a16:creationId xmlns:a16="http://schemas.microsoft.com/office/drawing/2014/main" id="{7F740CA1-A9C1-4371-87E9-9D5A09FFB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26F3BFA-8B3C-4BC9-88A7-85EFAF93EC1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1" name="Picture 20">
                <a:extLst>
                  <a:ext uri="{FF2B5EF4-FFF2-40B4-BE49-F238E27FC236}">
                    <a16:creationId xmlns:a16="http://schemas.microsoft.com/office/drawing/2014/main" id="{B005F6CE-FD93-40FC-9FC8-1B914702F3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F1965117-32FA-43A0-98E1-93123B1D3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8D475A09-C16B-424E-B4DF-A88EB61F48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4" name="Picture 23">
                <a:extLst>
                  <a:ext uri="{FF2B5EF4-FFF2-40B4-BE49-F238E27FC236}">
                    <a16:creationId xmlns:a16="http://schemas.microsoft.com/office/drawing/2014/main" id="{9CAAD9A1-171A-4902-B8C9-4C3AB2E1F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cxnSp>
        <p:nvCxnSpPr>
          <p:cNvPr id="26" name="Straight Connector 25">
            <a:extLst>
              <a:ext uri="{FF2B5EF4-FFF2-40B4-BE49-F238E27FC236}">
                <a16:creationId xmlns:a16="http://schemas.microsoft.com/office/drawing/2014/main" id="{FAFABE1B-01D3-4115-83C1-1A7FD64D49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descr="A pencil and apple with a leaf&#10;&#10;Description automatically generated">
            <a:extLst>
              <a:ext uri="{FF2B5EF4-FFF2-40B4-BE49-F238E27FC236}">
                <a16:creationId xmlns:a16="http://schemas.microsoft.com/office/drawing/2014/main" id="{78E15487-1AAD-A39D-66F3-EFEE18ECA4F3}"/>
              </a:ext>
            </a:extLst>
          </p:cNvPr>
          <p:cNvPicPr>
            <a:picLocks noChangeAspect="1"/>
          </p:cNvPicPr>
          <p:nvPr/>
        </p:nvPicPr>
        <p:blipFill>
          <a:blip r:embed="rId7"/>
          <a:srcRect l="14521" r="25096" b="-2"/>
          <a:stretch/>
        </p:blipFill>
        <p:spPr>
          <a:xfrm>
            <a:off x="8133321" y="1129004"/>
            <a:ext cx="3003083" cy="4687596"/>
          </a:xfrm>
          <a:prstGeom prst="rect">
            <a:avLst/>
          </a:prstGeom>
          <a:ln w="57150" cmpd="thickThin">
            <a:solidFill>
              <a:schemeClr val="tx1">
                <a:lumMod val="50000"/>
                <a:lumOff val="50000"/>
              </a:schemeClr>
            </a:solidFill>
            <a:miter lim="800000"/>
          </a:ln>
        </p:spPr>
      </p:pic>
      <p:sp>
        <p:nvSpPr>
          <p:cNvPr id="4" name="Title 3">
            <a:extLst>
              <a:ext uri="{FF2B5EF4-FFF2-40B4-BE49-F238E27FC236}">
                <a16:creationId xmlns:a16="http://schemas.microsoft.com/office/drawing/2014/main" id="{2F57782C-BDB4-9BAA-364A-268C8E1983C2}"/>
              </a:ext>
            </a:extLst>
          </p:cNvPr>
          <p:cNvSpPr>
            <a:spLocks noGrp="1"/>
          </p:cNvSpPr>
          <p:nvPr>
            <p:ph type="title"/>
          </p:nvPr>
        </p:nvSpPr>
        <p:spPr>
          <a:xfrm>
            <a:off x="699795" y="982132"/>
            <a:ext cx="7175241" cy="5100904"/>
          </a:xfrm>
          <a:solidFill>
            <a:srgbClr val="FFC000"/>
          </a:solidFill>
        </p:spPr>
        <p:txBody>
          <a:bodyPr>
            <a:noAutofit/>
          </a:bodyPr>
          <a:lstStyle/>
          <a:p>
            <a:br>
              <a:rPr lang="en-US" sz="2000" b="1" dirty="0"/>
            </a:br>
            <a:br>
              <a:rPr lang="en-US" sz="2000" b="1" dirty="0"/>
            </a:br>
            <a:br>
              <a:rPr lang="en-US" sz="2000" b="1" dirty="0"/>
            </a:br>
            <a:r>
              <a:rPr lang="en-US" sz="2000" b="1" dirty="0"/>
              <a:t>Being a Title I school means receiving federal funding to supplement the schools existing programs.</a:t>
            </a:r>
            <a:br>
              <a:rPr lang="en-US" sz="2000" b="1" dirty="0"/>
            </a:br>
            <a:br>
              <a:rPr lang="en-US" sz="2000" b="1" dirty="0"/>
            </a:br>
            <a:r>
              <a:rPr lang="en-US" sz="2000" dirty="0"/>
              <a:t>These dollars are used for…</a:t>
            </a:r>
            <a:br>
              <a:rPr lang="en-US" sz="2000" dirty="0"/>
            </a:br>
            <a:br>
              <a:rPr lang="en-US" sz="2000" dirty="0"/>
            </a:br>
            <a:r>
              <a:rPr lang="en-US" sz="2000" dirty="0"/>
              <a:t>* Identifying students experiencing academic difficulties and providing timely assistance to help students meet the State’s challenging content standards. </a:t>
            </a:r>
            <a:br>
              <a:rPr lang="en-US" sz="2000" dirty="0"/>
            </a:br>
            <a:r>
              <a:rPr lang="en-US" sz="2000" dirty="0"/>
              <a:t>* Purchasing supplemental staff, programs, materials, and supplies.</a:t>
            </a:r>
            <a:br>
              <a:rPr lang="en-US" sz="2000" dirty="0"/>
            </a:br>
            <a:r>
              <a:rPr lang="en-US" sz="2000" dirty="0"/>
              <a:t>* Conducting parental involvement meetings, trainings and activities.</a:t>
            </a:r>
            <a:br>
              <a:rPr lang="en-US" sz="2000" dirty="0"/>
            </a:br>
            <a:r>
              <a:rPr lang="en-US" sz="2000" dirty="0"/>
              <a:t>* Recruiting, hiring and retaining highly qualified teachers</a:t>
            </a:r>
            <a:br>
              <a:rPr lang="en-US" sz="2000" dirty="0"/>
            </a:br>
            <a:br>
              <a:rPr lang="en-US" sz="2000" dirty="0"/>
            </a:br>
            <a:r>
              <a:rPr lang="en-US" sz="2000" dirty="0"/>
              <a:t>Springdale operates as a schoolwide Title 1 Program</a:t>
            </a:r>
            <a:br>
              <a:rPr lang="en-US" sz="2000" b="1" dirty="0"/>
            </a:br>
            <a:br>
              <a:rPr lang="en-US" sz="2000" b="1" dirty="0"/>
            </a:br>
            <a:endParaRPr lang="en-US" sz="2000" dirty="0"/>
          </a:p>
        </p:txBody>
      </p:sp>
    </p:spTree>
    <p:extLst>
      <p:ext uri="{BB962C8B-B14F-4D97-AF65-F5344CB8AC3E}">
        <p14:creationId xmlns:p14="http://schemas.microsoft.com/office/powerpoint/2010/main" val="179734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EC53-5578-E5E8-0286-8470172CBE48}"/>
              </a:ext>
            </a:extLst>
          </p:cNvPr>
          <p:cNvSpPr>
            <a:spLocks noGrp="1"/>
          </p:cNvSpPr>
          <p:nvPr>
            <p:ph type="title"/>
          </p:nvPr>
        </p:nvSpPr>
        <p:spPr/>
        <p:txBody>
          <a:bodyPr/>
          <a:lstStyle/>
          <a:p>
            <a:r>
              <a:rPr lang="en-US" b="1" dirty="0"/>
              <a:t>Parent and Family Engagement Plan</a:t>
            </a:r>
          </a:p>
        </p:txBody>
      </p:sp>
      <p:sp>
        <p:nvSpPr>
          <p:cNvPr id="3" name="Content Placeholder 2">
            <a:extLst>
              <a:ext uri="{FF2B5EF4-FFF2-40B4-BE49-F238E27FC236}">
                <a16:creationId xmlns:a16="http://schemas.microsoft.com/office/drawing/2014/main" id="{00653E81-8959-84DA-81A1-B2B90C5631E5}"/>
              </a:ext>
            </a:extLst>
          </p:cNvPr>
          <p:cNvSpPr>
            <a:spLocks noGrp="1"/>
          </p:cNvSpPr>
          <p:nvPr>
            <p:ph idx="1"/>
          </p:nvPr>
        </p:nvSpPr>
        <p:spPr/>
        <p:txBody>
          <a:bodyPr/>
          <a:lstStyle/>
          <a:p>
            <a:pPr marL="0" indent="0">
              <a:lnSpc>
                <a:spcPct val="150000"/>
              </a:lnSpc>
              <a:buNone/>
            </a:pPr>
            <a:r>
              <a:rPr lang="en-US" dirty="0"/>
              <a:t>Springdale –Memphis Magnet Elementary embraces the concept that the more parents and the community become involved in our students’ education, the more enhanced their achievement will be. Springdale –Memphis Magnet Elementary encourages the engagement of parents and the community, as individuals, groups, mentors, advisory, and as resources persons.</a:t>
            </a:r>
          </a:p>
        </p:txBody>
      </p:sp>
    </p:spTree>
    <p:extLst>
      <p:ext uri="{BB962C8B-B14F-4D97-AF65-F5344CB8AC3E}">
        <p14:creationId xmlns:p14="http://schemas.microsoft.com/office/powerpoint/2010/main" val="298779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A1D4CEC-4047-4151-9CB1-4B1E18F6E8B6}"/>
              </a:ext>
            </a:extLst>
          </p:cNvPr>
          <p:cNvSpPr>
            <a:spLocks noGrp="1"/>
          </p:cNvSpPr>
          <p:nvPr>
            <p:ph type="title"/>
          </p:nvPr>
        </p:nvSpPr>
        <p:spPr>
          <a:xfrm>
            <a:off x="1295402" y="982132"/>
            <a:ext cx="9601196" cy="1303867"/>
          </a:xfrm>
        </p:spPr>
        <p:txBody>
          <a:bodyPr>
            <a:normAutofit/>
          </a:bodyPr>
          <a:lstStyle/>
          <a:p>
            <a:r>
              <a:rPr lang="en-US" b="1" dirty="0"/>
              <a:t>Parent and Family Engagement Plan</a:t>
            </a:r>
          </a:p>
        </p:txBody>
      </p:sp>
      <p:sp>
        <p:nvSpPr>
          <p:cNvPr id="3" name="Content Placeholder 2">
            <a:extLst>
              <a:ext uri="{FF2B5EF4-FFF2-40B4-BE49-F238E27FC236}">
                <a16:creationId xmlns:a16="http://schemas.microsoft.com/office/drawing/2014/main" id="{E2CC48AB-E48D-4DAE-9028-15271FBDEBF5}"/>
              </a:ext>
            </a:extLst>
          </p:cNvPr>
          <p:cNvSpPr>
            <a:spLocks noGrp="1"/>
          </p:cNvSpPr>
          <p:nvPr>
            <p:ph idx="1"/>
          </p:nvPr>
        </p:nvSpPr>
        <p:spPr>
          <a:xfrm>
            <a:off x="1295401" y="2425699"/>
            <a:ext cx="9601196" cy="3450169"/>
          </a:xfrm>
        </p:spPr>
        <p:txBody>
          <a:bodyPr>
            <a:normAutofit fontScale="92500" lnSpcReduction="20000"/>
          </a:bodyPr>
          <a:lstStyle/>
          <a:p>
            <a:pPr marL="0" indent="0" algn="ctr">
              <a:lnSpc>
                <a:spcPct val="90000"/>
              </a:lnSpc>
              <a:buNone/>
            </a:pPr>
            <a:r>
              <a:rPr lang="en-US" sz="1800" b="1" i="1" dirty="0"/>
              <a:t>Parent and Family Engagement in a child’s education is a greater predictor of academic success than whether or not that family is affluent or poor. That’s why Title I,  insist on robust parent and family engagement activities at every school where federal funds support effective teaching and engaged learning.</a:t>
            </a:r>
          </a:p>
          <a:p>
            <a:pPr marL="0" indent="0">
              <a:lnSpc>
                <a:spcPct val="90000"/>
              </a:lnSpc>
              <a:buNone/>
            </a:pPr>
            <a:endParaRPr lang="en-US" sz="1500" dirty="0"/>
          </a:p>
          <a:p>
            <a:pPr marL="0" indent="0">
              <a:lnSpc>
                <a:spcPct val="90000"/>
              </a:lnSpc>
              <a:buNone/>
            </a:pPr>
            <a:r>
              <a:rPr lang="en-US" sz="1700" dirty="0"/>
              <a:t>This plan addresses how the school will implement the parental involvement requirements of the “Every Student Succeeds Act” (ESSA)</a:t>
            </a:r>
          </a:p>
          <a:p>
            <a:pPr>
              <a:lnSpc>
                <a:spcPct val="90000"/>
              </a:lnSpc>
            </a:pPr>
            <a:r>
              <a:rPr lang="en-US" sz="1700" dirty="0"/>
              <a:t>How parents can be involved in decision-making and activities</a:t>
            </a:r>
          </a:p>
          <a:p>
            <a:pPr>
              <a:lnSpc>
                <a:spcPct val="90000"/>
              </a:lnSpc>
            </a:pPr>
            <a:r>
              <a:rPr lang="en-US" sz="1700" dirty="0"/>
              <a:t>How parental involvement funds are being used </a:t>
            </a:r>
          </a:p>
          <a:p>
            <a:pPr>
              <a:lnSpc>
                <a:spcPct val="90000"/>
              </a:lnSpc>
            </a:pPr>
            <a:r>
              <a:rPr lang="en-US" sz="1700" dirty="0"/>
              <a:t>How information and training will be provided to parents </a:t>
            </a:r>
          </a:p>
          <a:p>
            <a:pPr>
              <a:lnSpc>
                <a:spcPct val="90000"/>
              </a:lnSpc>
            </a:pPr>
            <a:r>
              <a:rPr lang="en-US" sz="1700" dirty="0"/>
              <a:t>How the school will build capacity in parents and staff for stronger parental involvement</a:t>
            </a:r>
          </a:p>
          <a:p>
            <a:pPr marL="0" indent="0">
              <a:lnSpc>
                <a:spcPct val="90000"/>
              </a:lnSpc>
              <a:buNone/>
            </a:pPr>
            <a:endParaRPr lang="en-US" sz="1700" dirty="0"/>
          </a:p>
          <a:p>
            <a:pPr marL="0" indent="0">
              <a:lnSpc>
                <a:spcPct val="90000"/>
              </a:lnSpc>
              <a:buNone/>
            </a:pPr>
            <a:r>
              <a:rPr lang="en-US" sz="1700" dirty="0"/>
              <a:t>You, as a Title I parent have the right to be involved in the development of your school's Parental Involvement Plan</a:t>
            </a:r>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91301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94FC-30BD-4F6F-90BA-BAE356670304}"/>
              </a:ext>
            </a:extLst>
          </p:cNvPr>
          <p:cNvSpPr>
            <a:spLocks noGrp="1"/>
          </p:cNvSpPr>
          <p:nvPr>
            <p:ph type="title"/>
          </p:nvPr>
        </p:nvSpPr>
        <p:spPr/>
        <p:txBody>
          <a:bodyPr/>
          <a:lstStyle/>
          <a:p>
            <a:r>
              <a:rPr lang="en-US" b="1" dirty="0"/>
              <a:t>Availability of Parent Training</a:t>
            </a:r>
          </a:p>
        </p:txBody>
      </p:sp>
      <p:sp>
        <p:nvSpPr>
          <p:cNvPr id="3" name="Content Placeholder 2">
            <a:extLst>
              <a:ext uri="{FF2B5EF4-FFF2-40B4-BE49-F238E27FC236}">
                <a16:creationId xmlns:a16="http://schemas.microsoft.com/office/drawing/2014/main" id="{686A05F2-6DE1-4C08-8B41-784DDC2CEA27}"/>
              </a:ext>
            </a:extLst>
          </p:cNvPr>
          <p:cNvSpPr>
            <a:spLocks noGrp="1"/>
          </p:cNvSpPr>
          <p:nvPr>
            <p:ph idx="1"/>
          </p:nvPr>
        </p:nvSpPr>
        <p:spPr/>
        <p:txBody>
          <a:bodyPr/>
          <a:lstStyle/>
          <a:p>
            <a:r>
              <a:rPr lang="en-US" dirty="0"/>
              <a:t>District Sponsored Parent Workshops</a:t>
            </a:r>
          </a:p>
          <a:p>
            <a:r>
              <a:rPr lang="en-US" dirty="0"/>
              <a:t>MSCS Website-Parent Resource Center</a:t>
            </a:r>
          </a:p>
          <a:p>
            <a:r>
              <a:rPr lang="en-US" dirty="0"/>
              <a:t>Literacy, Math and Science Nights</a:t>
            </a:r>
          </a:p>
          <a:p>
            <a:r>
              <a:rPr lang="en-US" dirty="0"/>
              <a:t>Envision (Math) and Wonders (Reading) Parent Workshops (School sponsored)</a:t>
            </a:r>
          </a:p>
        </p:txBody>
      </p:sp>
    </p:spTree>
    <p:extLst>
      <p:ext uri="{BB962C8B-B14F-4D97-AF65-F5344CB8AC3E}">
        <p14:creationId xmlns:p14="http://schemas.microsoft.com/office/powerpoint/2010/main" val="98956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C97E-8ED2-480A-BA8C-92207AFBA786}"/>
              </a:ext>
            </a:extLst>
          </p:cNvPr>
          <p:cNvSpPr>
            <a:spLocks noGrp="1"/>
          </p:cNvSpPr>
          <p:nvPr>
            <p:ph type="title"/>
          </p:nvPr>
        </p:nvSpPr>
        <p:spPr/>
        <p:txBody>
          <a:bodyPr/>
          <a:lstStyle/>
          <a:p>
            <a:r>
              <a:rPr lang="en-US" b="1" dirty="0"/>
              <a:t>Parent Involvement Activities</a:t>
            </a:r>
          </a:p>
        </p:txBody>
      </p:sp>
      <p:sp>
        <p:nvSpPr>
          <p:cNvPr id="3" name="Content Placeholder 2">
            <a:extLst>
              <a:ext uri="{FF2B5EF4-FFF2-40B4-BE49-F238E27FC236}">
                <a16:creationId xmlns:a16="http://schemas.microsoft.com/office/drawing/2014/main" id="{F2816C36-1C7A-47E5-9F16-1835CFF51087}"/>
              </a:ext>
            </a:extLst>
          </p:cNvPr>
          <p:cNvSpPr>
            <a:spLocks noGrp="1"/>
          </p:cNvSpPr>
          <p:nvPr>
            <p:ph idx="1"/>
          </p:nvPr>
        </p:nvSpPr>
        <p:spPr>
          <a:xfrm>
            <a:off x="1451579" y="2516150"/>
            <a:ext cx="4333401" cy="3699333"/>
          </a:xfrm>
        </p:spPr>
        <p:txBody>
          <a:bodyPr>
            <a:normAutofit fontScale="92500" lnSpcReduction="10000"/>
          </a:bodyPr>
          <a:lstStyle/>
          <a:p>
            <a:r>
              <a:rPr lang="en-US" dirty="0"/>
              <a:t>PTO						</a:t>
            </a:r>
          </a:p>
          <a:p>
            <a:r>
              <a:rPr lang="en-US" dirty="0"/>
              <a:t>Open House					</a:t>
            </a:r>
          </a:p>
          <a:p>
            <a:r>
              <a:rPr lang="en-US" dirty="0"/>
              <a:t>Family STEAM Night				</a:t>
            </a:r>
          </a:p>
          <a:p>
            <a:r>
              <a:rPr lang="en-US" dirty="0"/>
              <a:t>TN Ready Proctors				</a:t>
            </a:r>
          </a:p>
          <a:p>
            <a:r>
              <a:rPr lang="en-US" dirty="0"/>
              <a:t>Career Day					</a:t>
            </a:r>
          </a:p>
          <a:p>
            <a:r>
              <a:rPr lang="en-US" dirty="0"/>
              <a:t>Safety Patrol					</a:t>
            </a:r>
          </a:p>
          <a:p>
            <a:r>
              <a:rPr lang="en-US" dirty="0"/>
              <a:t>Coffee with the counselor			</a:t>
            </a:r>
          </a:p>
          <a:p>
            <a:r>
              <a:rPr lang="en-US" dirty="0"/>
              <a:t>Literacy Night				</a:t>
            </a:r>
          </a:p>
        </p:txBody>
      </p:sp>
      <p:sp>
        <p:nvSpPr>
          <p:cNvPr id="4" name="TextBox 3">
            <a:extLst>
              <a:ext uri="{FF2B5EF4-FFF2-40B4-BE49-F238E27FC236}">
                <a16:creationId xmlns:a16="http://schemas.microsoft.com/office/drawing/2014/main" id="{8CFF9498-C440-B97C-5499-4CF3642C0E02}"/>
              </a:ext>
            </a:extLst>
          </p:cNvPr>
          <p:cNvSpPr txBox="1"/>
          <p:nvPr/>
        </p:nvSpPr>
        <p:spPr>
          <a:xfrm>
            <a:off x="6690049" y="2495071"/>
            <a:ext cx="4050372" cy="3599383"/>
          </a:xfrm>
          <a:prstGeom prst="rect">
            <a:avLst/>
          </a:prstGeom>
          <a:noFill/>
        </p:spPr>
        <p:txBody>
          <a:bodyPr wrap="square" rtlCol="0">
            <a:spAutoFit/>
          </a:bodyPr>
          <a:lstStyle/>
          <a:p>
            <a:pPr marL="274320" indent="-285750">
              <a:lnSpc>
                <a:spcPct val="150000"/>
              </a:lnSpc>
              <a:buClr>
                <a:schemeClr val="accent1">
                  <a:lumMod val="75000"/>
                </a:schemeClr>
              </a:buClr>
              <a:buFont typeface="Arial" panose="020B0604020202020204" pitchFamily="34" charset="0"/>
              <a:buChar char="•"/>
            </a:pPr>
            <a:r>
              <a:rPr lang="en-US" sz="2200" dirty="0"/>
              <a:t>Field Trips</a:t>
            </a:r>
          </a:p>
          <a:p>
            <a:pPr marL="274320" indent="-285750">
              <a:lnSpc>
                <a:spcPct val="150000"/>
              </a:lnSpc>
              <a:buClr>
                <a:schemeClr val="accent1">
                  <a:lumMod val="75000"/>
                </a:schemeClr>
              </a:buClr>
              <a:buFont typeface="Arial" panose="020B0604020202020204" pitchFamily="34" charset="0"/>
              <a:buChar char="•"/>
            </a:pPr>
            <a:r>
              <a:rPr lang="en-US" sz="2200" dirty="0"/>
              <a:t>Nine Weeks Honor’s Program</a:t>
            </a:r>
          </a:p>
          <a:p>
            <a:pPr marL="274320" indent="-285750">
              <a:lnSpc>
                <a:spcPct val="150000"/>
              </a:lnSpc>
              <a:buClr>
                <a:schemeClr val="accent1">
                  <a:lumMod val="75000"/>
                </a:schemeClr>
              </a:buClr>
              <a:buFont typeface="Arial" panose="020B0604020202020204" pitchFamily="34" charset="0"/>
              <a:buChar char="•"/>
            </a:pPr>
            <a:r>
              <a:rPr lang="en-US" sz="2200" dirty="0"/>
              <a:t>Muffins With Mom</a:t>
            </a:r>
          </a:p>
          <a:p>
            <a:pPr marL="274320" indent="-285750">
              <a:lnSpc>
                <a:spcPct val="150000"/>
              </a:lnSpc>
              <a:buClr>
                <a:schemeClr val="accent1">
                  <a:lumMod val="75000"/>
                </a:schemeClr>
              </a:buClr>
              <a:buFont typeface="Arial" panose="020B0604020202020204" pitchFamily="34" charset="0"/>
              <a:buChar char="•"/>
            </a:pPr>
            <a:r>
              <a:rPr lang="en-US" sz="2200" dirty="0"/>
              <a:t>Hotdogs with Dads</a:t>
            </a:r>
          </a:p>
          <a:p>
            <a:pPr marL="274320" indent="-285750">
              <a:lnSpc>
                <a:spcPct val="150000"/>
              </a:lnSpc>
              <a:buClr>
                <a:schemeClr val="accent1">
                  <a:lumMod val="75000"/>
                </a:schemeClr>
              </a:buClr>
              <a:buFont typeface="Arial" panose="020B0604020202020204" pitchFamily="34" charset="0"/>
              <a:buChar char="•"/>
            </a:pPr>
            <a:r>
              <a:rPr lang="en-US" sz="2200" dirty="0"/>
              <a:t>Science Saturday</a:t>
            </a:r>
          </a:p>
          <a:p>
            <a:pPr marL="274320" indent="-285750">
              <a:lnSpc>
                <a:spcPct val="150000"/>
              </a:lnSpc>
              <a:buClr>
                <a:schemeClr val="accent1">
                  <a:lumMod val="75000"/>
                </a:schemeClr>
              </a:buClr>
              <a:buFont typeface="Arial" panose="020B0604020202020204" pitchFamily="34" charset="0"/>
              <a:buChar char="•"/>
            </a:pPr>
            <a:r>
              <a:rPr lang="en-US" sz="2200" dirty="0"/>
              <a:t>Parent Conferences</a:t>
            </a:r>
          </a:p>
          <a:p>
            <a:pPr marL="274320" indent="-285750">
              <a:lnSpc>
                <a:spcPct val="150000"/>
              </a:lnSpc>
              <a:buClr>
                <a:schemeClr val="accent1">
                  <a:lumMod val="75000"/>
                </a:schemeClr>
              </a:buClr>
              <a:buFont typeface="Arial" panose="020B0604020202020204" pitchFamily="34" charset="0"/>
              <a:buChar char="•"/>
            </a:pPr>
            <a:r>
              <a:rPr lang="en-US" sz="2200" dirty="0"/>
              <a:t>Pastries with Principal</a:t>
            </a:r>
          </a:p>
        </p:txBody>
      </p:sp>
    </p:spTree>
    <p:extLst>
      <p:ext uri="{BB962C8B-B14F-4D97-AF65-F5344CB8AC3E}">
        <p14:creationId xmlns:p14="http://schemas.microsoft.com/office/powerpoint/2010/main" val="88631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7314-E993-4C72-88B4-841474FCC20A}"/>
              </a:ext>
            </a:extLst>
          </p:cNvPr>
          <p:cNvSpPr>
            <a:spLocks noGrp="1"/>
          </p:cNvSpPr>
          <p:nvPr>
            <p:ph type="title"/>
          </p:nvPr>
        </p:nvSpPr>
        <p:spPr/>
        <p:txBody>
          <a:bodyPr/>
          <a:lstStyle/>
          <a:p>
            <a:r>
              <a:rPr lang="en-US" b="1" dirty="0"/>
              <a:t>Parents Rights to Know</a:t>
            </a:r>
          </a:p>
        </p:txBody>
      </p:sp>
      <p:sp>
        <p:nvSpPr>
          <p:cNvPr id="3" name="Content Placeholder 2">
            <a:extLst>
              <a:ext uri="{FF2B5EF4-FFF2-40B4-BE49-F238E27FC236}">
                <a16:creationId xmlns:a16="http://schemas.microsoft.com/office/drawing/2014/main" id="{DF4DC099-4513-4C1B-8E9D-59E07AA5FBA0}"/>
              </a:ext>
            </a:extLst>
          </p:cNvPr>
          <p:cNvSpPr>
            <a:spLocks noGrp="1"/>
          </p:cNvSpPr>
          <p:nvPr>
            <p:ph idx="1"/>
          </p:nvPr>
        </p:nvSpPr>
        <p:spPr/>
        <p:txBody>
          <a:bodyPr>
            <a:normAutofit/>
          </a:bodyPr>
          <a:lstStyle/>
          <a:p>
            <a:r>
              <a:rPr lang="en-US" sz="2800" dirty="0"/>
              <a:t>Teacher’s qualifications</a:t>
            </a:r>
          </a:p>
          <a:p>
            <a:r>
              <a:rPr lang="en-US" sz="2800" dirty="0"/>
              <a:t>Paraprofessional’s qualifications</a:t>
            </a:r>
          </a:p>
          <a:p>
            <a:r>
              <a:rPr lang="en-US" sz="2800" dirty="0"/>
              <a:t>Right to withhold information from military recruiters</a:t>
            </a:r>
          </a:p>
        </p:txBody>
      </p:sp>
    </p:spTree>
    <p:extLst>
      <p:ext uri="{BB962C8B-B14F-4D97-AF65-F5344CB8AC3E}">
        <p14:creationId xmlns:p14="http://schemas.microsoft.com/office/powerpoint/2010/main" val="2106197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ed0c413-d649-4248-b1de-db4d8a40e4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F35D0C2FD604BA4E16036E5E58671" ma:contentTypeVersion="17" ma:contentTypeDescription="Create a new document." ma:contentTypeScope="" ma:versionID="c2c479d674125c1c83b5490ecda87d1a">
  <xsd:schema xmlns:xsd="http://www.w3.org/2001/XMLSchema" xmlns:xs="http://www.w3.org/2001/XMLSchema" xmlns:p="http://schemas.microsoft.com/office/2006/metadata/properties" xmlns:ns3="bae2362e-1c53-43db-a058-40e7c632645d" xmlns:ns4="fed0c413-d649-4248-b1de-db4d8a40e433" targetNamespace="http://schemas.microsoft.com/office/2006/metadata/properties" ma:root="true" ma:fieldsID="b892bf0dc035101eb8afa872a327b0ef" ns3:_="" ns4:_="">
    <xsd:import namespace="bae2362e-1c53-43db-a058-40e7c632645d"/>
    <xsd:import namespace="fed0c413-d649-4248-b1de-db4d8a40e4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SearchProperties" minOccurs="0"/>
                <xsd:element ref="ns4:MediaLengthInSecond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2362e-1c53-43db-a058-40e7c63264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d0c413-d649-4248-b1de-db4d8a40e4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FB9D6-C852-41F2-A895-F16564D184D8}">
  <ds:schemaRefs>
    <ds:schemaRef ds:uri="http://schemas.microsoft.com/office/2006/documentManagement/types"/>
    <ds:schemaRef ds:uri="http://schemas.openxmlformats.org/package/2006/metadata/core-properties"/>
    <ds:schemaRef ds:uri="http://purl.org/dc/dcmitype/"/>
    <ds:schemaRef ds:uri="http://purl.org/dc/terms/"/>
    <ds:schemaRef ds:uri="fed0c413-d649-4248-b1de-db4d8a40e433"/>
    <ds:schemaRef ds:uri="http://www.w3.org/XML/1998/namespace"/>
    <ds:schemaRef ds:uri="http://schemas.microsoft.com/office/infopath/2007/PartnerControls"/>
    <ds:schemaRef ds:uri="bae2362e-1c53-43db-a058-40e7c632645d"/>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16C4697-89FA-4B26-A191-1B7ECE6D9CFB}">
  <ds:schemaRefs>
    <ds:schemaRef ds:uri="http://schemas.microsoft.com/sharepoint/v3/contenttype/forms"/>
  </ds:schemaRefs>
</ds:datastoreItem>
</file>

<file path=customXml/itemProps3.xml><?xml version="1.0" encoding="utf-8"?>
<ds:datastoreItem xmlns:ds="http://schemas.openxmlformats.org/officeDocument/2006/customXml" ds:itemID="{2EAE15BC-B219-4A13-A2D5-D54C870AC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2362e-1c53-43db-a058-40e7c632645d"/>
    <ds:schemaRef ds:uri="fed0c413-d649-4248-b1de-db4d8a40e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9357</TotalTime>
  <Words>777</Words>
  <Application>Microsoft Office PowerPoint</Application>
  <PresentationFormat>Widescreen</PresentationFormat>
  <Paragraphs>89</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PowerPoint Presentation</vt:lpstr>
      <vt:lpstr>Springdale Elementary</vt:lpstr>
      <vt:lpstr>Title 1</vt:lpstr>
      <vt:lpstr>   Being a Title I school means receiving federal funding to supplement the schools existing programs.  These dollars are used for…  * Identifying students experiencing academic difficulties and providing timely assistance to help students meet the State’s challenging content standards.  * Purchasing supplemental staff, programs, materials, and supplies. * Conducting parental involvement meetings, trainings and activities. * Recruiting, hiring and retaining highly qualified teachers  Springdale operates as a schoolwide Title 1 Program  </vt:lpstr>
      <vt:lpstr>Parent and Family Engagement Plan</vt:lpstr>
      <vt:lpstr>Parent and Family Engagement Plan</vt:lpstr>
      <vt:lpstr>Availability of Parent Training</vt:lpstr>
      <vt:lpstr>Parent Involvement Activities</vt:lpstr>
      <vt:lpstr>Parents Rights to Know</vt:lpstr>
      <vt:lpstr>Parent Teacher Conferences</vt:lpstr>
      <vt:lpstr> School Compact and                                               Student Code of Conduct </vt:lpstr>
      <vt:lpstr>School Improvement Plan</vt:lpstr>
      <vt:lpstr>Reporting Student Progress</vt:lpstr>
      <vt:lpstr>Teacher Qualifications</vt:lpstr>
      <vt:lpstr>Data Snapshot</vt:lpstr>
      <vt:lpstr> TCAP  Reading, Math,  and Science  Data </vt:lpstr>
      <vt:lpstr>PowerPoint Presentation</vt:lpstr>
      <vt:lpstr>PowerPoint Presentation</vt:lpstr>
      <vt:lpstr>PowerPoint Presentation</vt:lpstr>
      <vt:lpstr>PowerPoint Presentation</vt:lpstr>
      <vt:lpstr>District and School Status</vt:lpstr>
      <vt:lpstr>Questions Comments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Springdale Elementary</dc:title>
  <dc:creator>Regina Scott</dc:creator>
  <cp:lastModifiedBy>Chundra Dotson</cp:lastModifiedBy>
  <cp:revision>174</cp:revision>
  <cp:lastPrinted>2021-09-29T15:04:15Z</cp:lastPrinted>
  <dcterms:created xsi:type="dcterms:W3CDTF">2018-08-30T03:20:47Z</dcterms:created>
  <dcterms:modified xsi:type="dcterms:W3CDTF">2024-09-23T01:42:59Z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0x010100C1EF35D0C2FD604BA4E16036E5E58671</vt:lpwstr>
  </property>
</Properties>
</file>